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9"/>
  </p:handoutMasterIdLst>
  <p:sldIdLst>
    <p:sldId id="256" r:id="rId2"/>
    <p:sldId id="257" r:id="rId3"/>
    <p:sldId id="273" r:id="rId4"/>
    <p:sldId id="275" r:id="rId5"/>
    <p:sldId id="258" r:id="rId6"/>
    <p:sldId id="274" r:id="rId7"/>
    <p:sldId id="276" r:id="rId8"/>
    <p:sldId id="259" r:id="rId9"/>
    <p:sldId id="277" r:id="rId10"/>
    <p:sldId id="260" r:id="rId11"/>
    <p:sldId id="261" r:id="rId12"/>
    <p:sldId id="262" r:id="rId13"/>
    <p:sldId id="278" r:id="rId14"/>
    <p:sldId id="263" r:id="rId15"/>
    <p:sldId id="280" r:id="rId16"/>
    <p:sldId id="302" r:id="rId17"/>
    <p:sldId id="279" r:id="rId18"/>
    <p:sldId id="303" r:id="rId19"/>
    <p:sldId id="304" r:id="rId20"/>
    <p:sldId id="282" r:id="rId21"/>
    <p:sldId id="286" r:id="rId22"/>
    <p:sldId id="283" r:id="rId23"/>
    <p:sldId id="287" r:id="rId24"/>
    <p:sldId id="284" r:id="rId25"/>
    <p:sldId id="285" r:id="rId26"/>
    <p:sldId id="288" r:id="rId27"/>
    <p:sldId id="289" r:id="rId28"/>
    <p:sldId id="567" r:id="rId29"/>
    <p:sldId id="568" r:id="rId30"/>
    <p:sldId id="569" r:id="rId31"/>
    <p:sldId id="570" r:id="rId32"/>
    <p:sldId id="572" r:id="rId33"/>
    <p:sldId id="571" r:id="rId34"/>
    <p:sldId id="573" r:id="rId35"/>
    <p:sldId id="574" r:id="rId36"/>
    <p:sldId id="575" r:id="rId37"/>
    <p:sldId id="576" r:id="rId38"/>
    <p:sldId id="577" r:id="rId39"/>
    <p:sldId id="579" r:id="rId40"/>
    <p:sldId id="578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2" r:id="rId52"/>
    <p:sldId id="590" r:id="rId53"/>
    <p:sldId id="591" r:id="rId54"/>
    <p:sldId id="562" r:id="rId55"/>
    <p:sldId id="563" r:id="rId56"/>
    <p:sldId id="564" r:id="rId57"/>
    <p:sldId id="565" r:id="rId58"/>
  </p:sldIdLst>
  <p:sldSz cx="9144000" cy="6858000" type="screen4x3"/>
  <p:notesSz cx="9144000" cy="6858000"/>
  <p:defaultTextStyle>
    <a:defPPr>
      <a:defRPr lang="ru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573"/>
  </p:normalViewPr>
  <p:slideViewPr>
    <p:cSldViewPr>
      <p:cViewPr varScale="1">
        <p:scale>
          <a:sx n="113" d="100"/>
          <a:sy n="113" d="100"/>
        </p:scale>
        <p:origin x="1848" y="176"/>
      </p:cViewPr>
      <p:guideLst>
        <p:guide orient="horz" pos="22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090874AC-0C2D-454A-9B6D-ADC8930B98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C979A846-80EF-8D47-A334-1C57403C7D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ru-RU"/>
          </a:p>
        </p:txBody>
      </p:sp>
      <p:sp>
        <p:nvSpPr>
          <p:cNvPr id="300036" name="Rectangle 4">
            <a:extLst>
              <a:ext uri="{FF2B5EF4-FFF2-40B4-BE49-F238E27FC236}">
                <a16:creationId xmlns:a16="http://schemas.microsoft.com/office/drawing/2014/main" id="{1ADD524D-D62E-FE45-BEF7-5337C63F93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7" name="Rectangle 5">
            <a:extLst>
              <a:ext uri="{FF2B5EF4-FFF2-40B4-BE49-F238E27FC236}">
                <a16:creationId xmlns:a16="http://schemas.microsoft.com/office/drawing/2014/main" id="{90583F57-8C4C-9744-B02D-95562628E22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CEDD8-7BCE-B94A-8EA5-09D39BFEBE44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EB627-8EE7-7141-8D25-6D8140BD7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498B26-F8E7-BA46-944B-168B7FD6A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301F4-E0A4-F24C-A307-6FE7ED00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18D94E-51ED-E04B-A580-AED95DDA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D1A8EA-1412-5644-99FA-01D82AF1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D0640-5F83-D947-B7A7-4E3F4839F5F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19637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60797-6308-954D-AF32-A686D791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E41847-8302-3149-A09D-34C1F159F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38CC-E244-FD41-847C-27611B03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21A04-A2B4-9841-913D-FC0B6F2B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AF48C3-0C9F-1346-AAEE-7542497F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92662-0720-0B43-B9C3-5D12020DE54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205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E78CAE-C225-614B-A6B6-C6923397E6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9E06C7-A340-254C-BA2A-9A30DA3D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A9FA20-C689-2E4D-AC72-AEC42D8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987AA0-1626-8741-B941-745B8386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3B40F-5F9D-6E46-93A4-45EE7A5F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C6D27-8EC9-DA48-B4C5-20A26ACC60DF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8451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00205-03E3-F74D-8EA4-F8C113D0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2FBC40-DD04-3B4B-9BA7-76B5935243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E44A21-0113-C24F-B4FE-14ACAE40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8D8F4B-98C6-0D43-AAFA-0F187FDD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48125-3AF2-9C4C-9CDD-C5B416E2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2369C6-5076-2C49-A59F-3E564F6B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25A5B03-8DDD-284A-932E-9ADD8C1B5C20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76120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DC94D-B8C6-4744-84EE-E695BAA2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121D7B-C2DC-B941-96D3-2ECFBB9003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96355D-C8AF-AC4D-A38A-FDCCCCD484D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B1BC82-B526-7B4C-A039-F76A7B84F24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A50FC81-2AD8-5A40-A31C-B9E86EB8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141A395-D8D5-5048-AEFA-AFFD5EE6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6260C9-7BCF-8548-BBF3-D3EC4793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6A3153-B239-ED42-8F9C-E1CB767C3D56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72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24613-3A49-8340-A599-1CFA1525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217B31-1859-A846-B858-FA79F2E4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912F01-C7FA-9F4F-8518-03899713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BDB4DC-BF61-D54A-AA9A-BEF9F3A2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E31E11-C4A2-AF43-8C6F-50C8ECB8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A3698-4919-664A-93A5-0DE99EC2A28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3033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4FB2D-1B7A-AE44-8E16-CE1B6B65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AD1C6-3DEE-2F4A-9435-3EB0FB6B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7BC12-0B89-CC4F-91EC-952B2EB2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62FE1-0DE3-7742-AA03-DED492D5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ED311-1A03-ED4C-A6B5-328C9FE9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7F28A-CA12-C84D-A029-C30A4101CDC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9715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C514E-909B-2240-80BD-AF3C2D14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00790-F961-604D-A354-60AEB00BA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49A74B-58B3-B341-99E7-54C88B6EB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CE5905-403D-5644-901B-F17929C5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CC12E3-F577-144E-AE19-E12E4ADB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1E712A-DDC3-AC45-8A90-4A3393EB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A7FB5-90C1-DE4B-8DE6-8E48EDE76C4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2704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4F68E-F465-5E4C-A879-C6F517F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434645-FAC3-2547-932F-E807D1727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3B04C-2432-E145-B71F-9A3E7227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B85FD7-3357-2B4B-97BD-0BAA5AB18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052C97-D1A2-0B47-B90A-52CB2EAF4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3B3C32-C260-4B41-8414-87B81BDA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D06AE3-D826-1B4B-BA50-628FCD4D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B99715-A1CA-1345-A38E-A8805BB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EC32B-2C7A-4743-800E-33090954017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8973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9DD8C-E878-AE4D-A61F-A547DD66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CF5C66-5C1A-EA4C-A086-E228D8CA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4BB668-2822-E145-A0FE-E0FF36C4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EB221-08FA-E345-9B8F-AD8DD540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8E073-50AF-2443-86A8-1082A989F6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744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A3F97-28FB-B545-BECE-608251E9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063391-52D7-2E41-843F-BE762A71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852A1-DF1E-494B-92DE-C61AC3F2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90DEB-E444-D440-9B84-CBB04B18C5B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9407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09E04-529C-F547-9777-EBA5BB7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C2F08-FF95-1940-AC23-129E70E5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DCC503-092B-E845-BBE6-CAFFBD885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738F06-1839-6142-8822-F8406E9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CAA18E-2E18-0044-9117-3125412F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2276DB-BA34-2946-95F8-A1B3F418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D8727-AD04-454F-BB8C-FF23EE9B7F68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0214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F0AA1-8DF6-794A-A60D-A8088E79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E6D6D0-E8F8-154D-BCA0-B10B9A2AD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E77F19-9D1A-6D41-8C06-4D1BCC31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8C99C-3776-3346-BB74-4CD2B780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1F9BC0-6AB0-0241-BB11-99F77DC5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0A717C-DFE0-5643-9940-26173C30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98E4F-0CB6-934D-BC8F-59FDA28368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0147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29DF7B9-5237-C44E-AD16-9F47D1167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133BCB4-8B87-424C-B1B2-2682C6A70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C38A97-B15B-7A43-A187-6E80F7070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A95604-02EC-3642-82F2-2E7C35662FE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ru-R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47237B5-53CD-9D4A-8940-EDF9C0212A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79313B-FC9E-594D-B34B-30671CF3664B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rgbClr val="0099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7D89EFE-8745-804D-820B-4EFA181366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52513"/>
            <a:ext cx="7772400" cy="1470025"/>
          </a:xfrm>
        </p:spPr>
        <p:txBody>
          <a:bodyPr anchor="ctr"/>
          <a:lstStyle/>
          <a:p>
            <a:br>
              <a:rPr lang="en-US" altLang="ru-RU" sz="3200" dirty="0"/>
            </a:br>
            <a:br>
              <a:rPr lang="en-US" altLang="ru-RU" sz="3200" dirty="0"/>
            </a:br>
            <a:r>
              <a:rPr lang="ru-RU" altLang="ru-RU" sz="3200" dirty="0"/>
              <a:t>Линейные модели </a:t>
            </a:r>
            <a:r>
              <a:rPr lang="ru" altLang="ru-RU" sz="3200" dirty="0"/>
              <a:t>классификации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9C68B7C-55A5-BD47-9B84-FEA3A204C2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73025" y="3357563"/>
            <a:ext cx="9324975" cy="228123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ru-RU" sz="2000" dirty="0"/>
          </a:p>
          <a:p>
            <a:endParaRPr lang="ru" sz="2800" dirty="0"/>
          </a:p>
          <a:p>
            <a:r>
              <a:rPr lang="ru" sz="2800" dirty="0"/>
              <a:t>Владимир Анатольевич Судаков</a:t>
            </a:r>
          </a:p>
          <a:p>
            <a:r>
              <a:rPr lang="ru" sz="2800" dirty="0"/>
              <a:t>2025</a:t>
            </a:r>
            <a:endParaRPr lang="en-US" altLang="ru-RU" sz="2000" dirty="0"/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7" name="Rectangle 5">
            <a:extLst>
              <a:ext uri="{FF2B5EF4-FFF2-40B4-BE49-F238E27FC236}">
                <a16:creationId xmlns:a16="http://schemas.microsoft.com/office/drawing/2014/main" id="{8BEB721E-E914-5C49-92F7-B2181DBFD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Использование метода наименьших квадратов для классификации</a:t>
            </a:r>
          </a:p>
        </p:txBody>
      </p:sp>
      <p:sp>
        <p:nvSpPr>
          <p:cNvPr id="228360" name="Rectangle 8">
            <a:extLst>
              <a:ext uri="{FF2B5EF4-FFF2-40B4-BE49-F238E27FC236}">
                <a16:creationId xmlns:a16="http://schemas.microsoft.com/office/drawing/2014/main" id="{FDAE9033-896B-3A4B-ADA6-CD7E136CF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 sz="2400" dirty="0"/>
              <a:t>Не работает так хорошо, как лучшие методы, но </a:t>
            </a:r>
            <a:r>
              <a:rPr lang="ru-RU" altLang="ru-RU" sz="2400" dirty="0"/>
              <a:t>он прост</a:t>
            </a:r>
            <a:r>
              <a:rPr lang="ru" altLang="ru-RU" sz="2400" dirty="0"/>
              <a:t>:</a:t>
            </a:r>
          </a:p>
          <a:p>
            <a:pPr lvl="1"/>
            <a:r>
              <a:rPr lang="ru" altLang="ru-RU" sz="2400" dirty="0"/>
              <a:t>Он сводит классификацию к регрессии наименьших квадратов.</a:t>
            </a:r>
          </a:p>
          <a:p>
            <a:pPr lvl="1"/>
            <a:r>
              <a:rPr lang="ru" altLang="ru-RU" sz="2400" dirty="0"/>
              <a:t>Мы уже умеем строить регрессию. Остаётся только найти оптимальные веса, используя матричную алгебру </a:t>
            </a:r>
            <a:r>
              <a:rPr lang="ru" altLang="ru-RU" sz="2000" dirty="0">
                <a:solidFill>
                  <a:srgbClr val="000099"/>
                </a:solidFill>
              </a:rPr>
              <a:t>(см. M</a:t>
            </a:r>
            <a:r>
              <a:rPr lang="en-US" altLang="ru-RU" sz="2000" dirty="0">
                <a:solidFill>
                  <a:srgbClr val="000099"/>
                </a:solidFill>
              </a:rPr>
              <a:t>L</a:t>
            </a:r>
            <a:r>
              <a:rPr lang="ru" altLang="ru-RU" sz="2000" dirty="0">
                <a:solidFill>
                  <a:srgbClr val="000099"/>
                </a:solidFill>
              </a:rPr>
              <a:t> 2).</a:t>
            </a:r>
          </a:p>
          <a:p>
            <a:r>
              <a:rPr lang="ru-RU" altLang="ru-RU" sz="2400" dirty="0"/>
              <a:t>И</a:t>
            </a:r>
            <a:r>
              <a:rPr lang="ru" altLang="ru-RU" sz="2400" dirty="0"/>
              <a:t>спользуем цели, которые равны условной вероятности класса с учетом входных данных.</a:t>
            </a:r>
          </a:p>
          <a:p>
            <a:pPr lvl="1"/>
            <a:r>
              <a:rPr lang="ru" altLang="ru-RU" sz="2400" dirty="0"/>
              <a:t>Когда имеется более двух классов, мы рассматриваем каждый класс как отдельную задачу </a:t>
            </a:r>
            <a:r>
              <a:rPr lang="ru" altLang="ru-RU" sz="2000" dirty="0">
                <a:solidFill>
                  <a:srgbClr val="000099"/>
                </a:solidFill>
              </a:rPr>
              <a:t>(мы не можем избежать этого, если используем функцию принятия решения </a:t>
            </a:r>
            <a:r>
              <a:rPr lang="en-US" altLang="ru-RU" sz="2000" dirty="0">
                <a:solidFill>
                  <a:srgbClr val="000099"/>
                </a:solidFill>
              </a:rPr>
              <a:t>“max”</a:t>
            </a:r>
            <a:r>
              <a:rPr lang="ru" altLang="ru-RU" sz="2000" dirty="0">
                <a:solidFill>
                  <a:srgbClr val="000099"/>
                </a:solidFill>
              </a:rPr>
              <a:t>).</a:t>
            </a:r>
          </a:p>
          <a:p>
            <a:endParaRPr lang="en-US" altLang="ru-RU" sz="2000" dirty="0">
              <a:solidFill>
                <a:srgbClr val="000099"/>
              </a:solidFill>
            </a:endParaRPr>
          </a:p>
          <a:p>
            <a:endParaRPr lang="en-US" altLang="ru-RU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2" name="Rectangle 6">
            <a:extLst>
              <a:ext uri="{FF2B5EF4-FFF2-40B4-BE49-F238E27FC236}">
                <a16:creationId xmlns:a16="http://schemas.microsoft.com/office/drawing/2014/main" id="{ECF34005-B697-EC42-8321-86B67DFF3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975"/>
            <a:ext cx="7345238" cy="1143000"/>
          </a:xfrm>
        </p:spPr>
        <p:txBody>
          <a:bodyPr/>
          <a:lstStyle/>
          <a:p>
            <a:r>
              <a:rPr lang="ru" altLang="ru-RU" sz="2400" dirty="0"/>
              <a:t>Проблемы с использованием наименьших квадратов для классификации</a:t>
            </a:r>
          </a:p>
        </p:txBody>
      </p:sp>
      <p:pic>
        <p:nvPicPr>
          <p:cNvPr id="229380" name="Picture 4">
            <a:extLst>
              <a:ext uri="{FF2B5EF4-FFF2-40B4-BE49-F238E27FC236}">
                <a16:creationId xmlns:a16="http://schemas.microsoft.com/office/drawing/2014/main" id="{B3C820FD-2641-6E4C-8CB9-56E2FBE9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293813"/>
            <a:ext cx="3944938" cy="4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381" name="Picture 5">
            <a:extLst>
              <a:ext uri="{FF2B5EF4-FFF2-40B4-BE49-F238E27FC236}">
                <a16:creationId xmlns:a16="http://schemas.microsoft.com/office/drawing/2014/main" id="{28A05C68-6E4A-A441-8A9F-A80A6766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341438"/>
            <a:ext cx="39703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3" name="Text Box 7">
            <a:extLst>
              <a:ext uri="{FF2B5EF4-FFF2-40B4-BE49-F238E27FC236}">
                <a16:creationId xmlns:a16="http://schemas.microsoft.com/office/drawing/2014/main" id="{248DB534-9697-6745-B1AF-DB1B7D21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373688"/>
            <a:ext cx="34559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Если правильный ответ — 1, а модель говорит 1,5, она проигрывает, поэтому она меняет границу, чтобы избежать «слишком правильной» оценки.</a:t>
            </a:r>
          </a:p>
        </p:txBody>
      </p:sp>
      <p:sp>
        <p:nvSpPr>
          <p:cNvPr id="229384" name="Text Box 8">
            <a:extLst>
              <a:ext uri="{FF2B5EF4-FFF2-40B4-BE49-F238E27FC236}">
                <a16:creationId xmlns:a16="http://schemas.microsoft.com/office/drawing/2014/main" id="{728F9C15-5B46-6F46-A449-9DD788122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765175"/>
            <a:ext cx="1512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33CC33"/>
                </a:solidFill>
              </a:rPr>
              <a:t>логистическая регрессия</a:t>
            </a:r>
          </a:p>
        </p:txBody>
      </p:sp>
      <p:sp>
        <p:nvSpPr>
          <p:cNvPr id="229385" name="Line 9">
            <a:extLst>
              <a:ext uri="{FF2B5EF4-FFF2-40B4-BE49-F238E27FC236}">
                <a16:creationId xmlns:a16="http://schemas.microsoft.com/office/drawing/2014/main" id="{75EFB720-0131-EB45-A8A5-402F4BD757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4750" y="1052513"/>
            <a:ext cx="215900" cy="287337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9386" name="Text Box 10">
            <a:extLst>
              <a:ext uri="{FF2B5EF4-FFF2-40B4-BE49-F238E27FC236}">
                <a16:creationId xmlns:a16="http://schemas.microsoft.com/office/drawing/2014/main" id="{765DE6F9-8DA9-B045-A9C6-87D392BAF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349500"/>
            <a:ext cx="1692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CC00CC"/>
                </a:solidFill>
              </a:rPr>
              <a:t>регрессия наименьших квадратов</a:t>
            </a:r>
          </a:p>
        </p:txBody>
      </p:sp>
      <p:sp>
        <p:nvSpPr>
          <p:cNvPr id="229387" name="Line 11">
            <a:extLst>
              <a:ext uri="{FF2B5EF4-FFF2-40B4-BE49-F238E27FC236}">
                <a16:creationId xmlns:a16="http://schemas.microsoft.com/office/drawing/2014/main" id="{C21464A1-3220-0E45-8457-FE3979407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2450" y="1989138"/>
            <a:ext cx="0" cy="360362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6" name="Rectangle 6">
            <a:extLst>
              <a:ext uri="{FF2B5EF4-FFF2-40B4-BE49-F238E27FC236}">
                <a16:creationId xmlns:a16="http://schemas.microsoft.com/office/drawing/2014/main" id="{E1BBD65C-05F6-E641-AF55-EC1E31E50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Другой пример, когда регрессия наименьших квадратов дает плохие поверхности решений</a:t>
            </a:r>
          </a:p>
        </p:txBody>
      </p:sp>
      <p:pic>
        <p:nvPicPr>
          <p:cNvPr id="230404" name="Picture 4">
            <a:extLst>
              <a:ext uri="{FF2B5EF4-FFF2-40B4-BE49-F238E27FC236}">
                <a16:creationId xmlns:a16="http://schemas.microsoft.com/office/drawing/2014/main" id="{2ADF31F0-3F95-994B-B28A-C8199892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5" name="Picture 5">
            <a:extLst>
              <a:ext uri="{FF2B5EF4-FFF2-40B4-BE49-F238E27FC236}">
                <a16:creationId xmlns:a16="http://schemas.microsoft.com/office/drawing/2014/main" id="{9DF43C95-F9F8-C84D-BD88-E059D76B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E246A24C-5C77-2E47-9442-AF24D7A79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ru" altLang="ru-RU" sz="2800" dirty="0"/>
              <a:t>Линейный дискриминант Фишера</a:t>
            </a: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5DDDDD31-AB24-4642-84DA-0D67EF9F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3276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Простая линейная дискриминантная функция представляет собой проекцию данных на одномерный уровень.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Итак, выберите проекцию, которая обеспечивает наилучшее разделение классов. </a:t>
            </a:r>
            <a:r>
              <a:rPr lang="ru" altLang="ru-RU" sz="2000" dirty="0">
                <a:solidFill>
                  <a:srgbClr val="0000CC"/>
                </a:solidFill>
              </a:rPr>
              <a:t>Что мы подразумеваем под «наилучшим разделением»?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Очевидным направлением выбора является направление линии, соединяющей средние значения класса.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Однако если основное направление дисперсии в каждом классе не ортогонально этой линии, то это не даст хорошего разделения (см. следующий рисунок).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Метод Фишера выбирает направление, которое максимизирует отношение </a:t>
            </a:r>
            <a:r>
              <a:rPr lang="ru" altLang="ru-RU" sz="2000" dirty="0">
                <a:solidFill>
                  <a:srgbClr val="0000CC"/>
                </a:solidFill>
              </a:rPr>
              <a:t>межклассовой </a:t>
            </a:r>
            <a:r>
              <a:rPr lang="ru" altLang="ru-RU" sz="2000" dirty="0"/>
              <a:t>дисперсии к </a:t>
            </a:r>
            <a:r>
              <a:rPr lang="ru" altLang="ru-RU" sz="2000" dirty="0">
                <a:solidFill>
                  <a:srgbClr val="0000CC"/>
                </a:solidFill>
              </a:rPr>
              <a:t>внутриклассовой </a:t>
            </a:r>
            <a:r>
              <a:rPr lang="ru" altLang="ru-RU" sz="2000" dirty="0"/>
              <a:t>дисперсии.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направление, в котором спроецированные точки содержат наибольшую информацию о принадлежности к классу (в соответствии с гауссовыми предположениями).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0" name="Rectangle 6">
            <a:extLst>
              <a:ext uri="{FF2B5EF4-FFF2-40B4-BE49-F238E27FC236}">
                <a16:creationId xmlns:a16="http://schemas.microsoft.com/office/drawing/2014/main" id="{40767F5A-EB3B-584F-9679-30B3F0F06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Рисунок, демонстрирующий преимущество линейного дискриминанта Фишера</a:t>
            </a:r>
          </a:p>
        </p:txBody>
      </p:sp>
      <p:pic>
        <p:nvPicPr>
          <p:cNvPr id="231428" name="Picture 4">
            <a:extLst>
              <a:ext uri="{FF2B5EF4-FFF2-40B4-BE49-F238E27FC236}">
                <a16:creationId xmlns:a16="http://schemas.microsoft.com/office/drawing/2014/main" id="{9D8134BE-9EDC-0544-9955-97798C70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429" name="Picture 5">
            <a:extLst>
              <a:ext uri="{FF2B5EF4-FFF2-40B4-BE49-F238E27FC236}">
                <a16:creationId xmlns:a16="http://schemas.microsoft.com/office/drawing/2014/main" id="{89FC2A4E-EF46-C041-8C37-9F356F97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3743325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431" name="Text Box 7">
            <a:extLst>
              <a:ext uri="{FF2B5EF4-FFF2-40B4-BE49-F238E27FC236}">
                <a16:creationId xmlns:a16="http://schemas.microsoft.com/office/drawing/2014/main" id="{45C27211-2A56-6949-A1D8-471AA7CBD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941888"/>
            <a:ext cx="33845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При проецировании на линию, соединяющую классы, классы не очень хорошо разделены.</a:t>
            </a:r>
            <a:endParaRPr lang="en-US" altLang="ru-RU" dirty="0"/>
          </a:p>
        </p:txBody>
      </p:sp>
      <p:sp>
        <p:nvSpPr>
          <p:cNvPr id="231432" name="Text Box 8">
            <a:extLst>
              <a:ext uri="{FF2B5EF4-FFF2-40B4-BE49-F238E27FC236}">
                <a16:creationId xmlns:a16="http://schemas.microsoft.com/office/drawing/2014/main" id="{0F646599-3E27-2248-B2ED-9F76824FA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4673600"/>
            <a:ext cx="424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Фишер выбирает направление, которое делает прогнозируемые классы гораздо плотнее, даже если их прогнозируемые средние значения не так далеко друг от друга.</a:t>
            </a:r>
            <a:endParaRPr lang="en-US" alt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>
            <a:extLst>
              <a:ext uri="{FF2B5EF4-FFF2-40B4-BE49-F238E27FC236}">
                <a16:creationId xmlns:a16="http://schemas.microsoft.com/office/drawing/2014/main" id="{DBE454CC-B8E0-674C-8BE5-CDDA17B2F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Математика линейных дискриминантов Фишера</a:t>
            </a:r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537F455F-E10B-1547-A0D6-F79CC6238C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691063" cy="5257800"/>
          </a:xfrm>
        </p:spPr>
        <p:txBody>
          <a:bodyPr/>
          <a:lstStyle/>
          <a:p>
            <a:r>
              <a:rPr lang="ru" altLang="ru-RU" sz="1800" dirty="0"/>
              <a:t>Какое линейное преобразование лучше всего подходит для дискриминации?</a:t>
            </a:r>
          </a:p>
          <a:p>
            <a:r>
              <a:rPr lang="ru" altLang="ru-RU" sz="1800" dirty="0"/>
              <a:t>Проекция на вектор, разделяющий класс - кажется разумным</a:t>
            </a:r>
          </a:p>
          <a:p>
            <a:endParaRPr lang="en-US" altLang="ru-RU" sz="1800" dirty="0"/>
          </a:p>
          <a:p>
            <a:r>
              <a:rPr lang="ru" altLang="ru-RU" sz="1800" dirty="0"/>
              <a:t>Нам также нужна небольшая дисперсия внутри каждого класса:</a:t>
            </a:r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r>
              <a:rPr lang="ru" altLang="ru-RU" sz="1800" dirty="0"/>
              <a:t>Целевая функция Фишера:</a:t>
            </a:r>
          </a:p>
        </p:txBody>
      </p:sp>
      <p:graphicFrame>
        <p:nvGraphicFramePr>
          <p:cNvPr id="263172" name="Object 4">
            <a:extLst>
              <a:ext uri="{FF2B5EF4-FFF2-40B4-BE49-F238E27FC236}">
                <a16:creationId xmlns:a16="http://schemas.microsoft.com/office/drawing/2014/main" id="{A7479B0E-2060-0F42-A8CD-20287C15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484313"/>
          <a:ext cx="13652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4" name="Equation" r:id="rId3" imgW="13169900" imgH="5854700" progId="Equation.3">
                  <p:embed/>
                </p:oleObj>
              </mc:Choice>
              <mc:Fallback>
                <p:oleObj name="Equation" r:id="rId3" imgW="131699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484313"/>
                        <a:ext cx="13652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5" name="Object 7">
            <a:extLst>
              <a:ext uri="{FF2B5EF4-FFF2-40B4-BE49-F238E27FC236}">
                <a16:creationId xmlns:a16="http://schemas.microsoft.com/office/drawing/2014/main" id="{3C0039C0-88F8-A549-9124-DA73C21BF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775" y="2554288"/>
          <a:ext cx="19034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5" name="Equation" r:id="rId5" imgW="21361400" imgH="4978400" progId="Equation.3">
                  <p:embed/>
                </p:oleObj>
              </mc:Choice>
              <mc:Fallback>
                <p:oleObj name="Equation" r:id="rId5" imgW="21361400" imgH="497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775" y="2554288"/>
                        <a:ext cx="19034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6" name="Object 8">
            <a:extLst>
              <a:ext uri="{FF2B5EF4-FFF2-40B4-BE49-F238E27FC236}">
                <a16:creationId xmlns:a16="http://schemas.microsoft.com/office/drawing/2014/main" id="{80302611-2AB1-CD42-AB20-8490CD6DD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3284538"/>
          <a:ext cx="27606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6" name="Equation" r:id="rId7" imgW="26911300" imgH="19304000" progId="Equation.3">
                  <p:embed/>
                </p:oleObj>
              </mc:Choice>
              <mc:Fallback>
                <p:oleObj name="Equation" r:id="rId7" imgW="26911300" imgH="1930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284538"/>
                        <a:ext cx="2760662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7" name="Object 9">
            <a:extLst>
              <a:ext uri="{FF2B5EF4-FFF2-40B4-BE49-F238E27FC236}">
                <a16:creationId xmlns:a16="http://schemas.microsoft.com/office/drawing/2014/main" id="{92E012A8-84A9-3344-9917-B96416920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5413375"/>
          <a:ext cx="29511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7" name="Equation" r:id="rId9" imgW="29552900" imgH="11112500" progId="Equation.3">
                  <p:embed/>
                </p:oleObj>
              </mc:Choice>
              <mc:Fallback>
                <p:oleObj name="Equation" r:id="rId9" imgW="295529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413375"/>
                        <a:ext cx="29511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8" name="Text Box 10">
            <a:extLst>
              <a:ext uri="{FF2B5EF4-FFF2-40B4-BE49-F238E27FC236}">
                <a16:creationId xmlns:a16="http://schemas.microsoft.com/office/drawing/2014/main" id="{264058B9-315B-0C48-8B2C-F8BAC7266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5516563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0000CC"/>
                </a:solidFill>
              </a:rPr>
              <a:t>между</a:t>
            </a:r>
          </a:p>
        </p:txBody>
      </p:sp>
      <p:sp>
        <p:nvSpPr>
          <p:cNvPr id="263179" name="Line 11">
            <a:extLst>
              <a:ext uri="{FF2B5EF4-FFF2-40B4-BE49-F238E27FC236}">
                <a16:creationId xmlns:a16="http://schemas.microsoft.com/office/drawing/2014/main" id="{0E45E4B1-ECD3-BE48-9CAE-28CC88236A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67625" y="5734050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3180" name="Text Box 12">
            <a:extLst>
              <a:ext uri="{FF2B5EF4-FFF2-40B4-BE49-F238E27FC236}">
                <a16:creationId xmlns:a16="http://schemas.microsoft.com/office/drawing/2014/main" id="{36F85E7D-58E7-A248-BD3C-6B3A5922B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6165304"/>
            <a:ext cx="11874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CC"/>
                </a:solidFill>
              </a:rPr>
              <a:t>в пределах</a:t>
            </a:r>
          </a:p>
        </p:txBody>
      </p:sp>
      <p:sp>
        <p:nvSpPr>
          <p:cNvPr id="263181" name="Line 13">
            <a:extLst>
              <a:ext uri="{FF2B5EF4-FFF2-40B4-BE49-F238E27FC236}">
                <a16:creationId xmlns:a16="http://schemas.microsoft.com/office/drawing/2014/main" id="{37FDFE84-B882-8440-9AF9-238094CFC9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4138" y="6303963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/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 b="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 i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blipFill>
                <a:blip r:embed="rId11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512CC8-57E5-4F4F-9DDF-AC9496576ECA}"/>
              </a:ext>
            </a:extLst>
          </p:cNvPr>
          <p:cNvSpPr txBox="1"/>
          <p:nvPr/>
        </p:nvSpPr>
        <p:spPr>
          <a:xfrm>
            <a:off x="7936502" y="328453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F3FE7-381E-3143-8D43-BDF4EC0CB49A}"/>
              </a:ext>
            </a:extLst>
          </p:cNvPr>
          <p:cNvSpPr txBox="1"/>
          <p:nvPr/>
        </p:nvSpPr>
        <p:spPr>
          <a:xfrm>
            <a:off x="7993063" y="428729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5" name="Object 5">
            <a:extLst>
              <a:ext uri="{FF2B5EF4-FFF2-40B4-BE49-F238E27FC236}">
                <a16:creationId xmlns:a16="http://schemas.microsoft.com/office/drawing/2014/main" id="{EDF5F81E-085F-5C4E-A3DA-EC6A22A79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02594"/>
              </p:ext>
            </p:extLst>
          </p:nvPr>
        </p:nvGraphicFramePr>
        <p:xfrm>
          <a:off x="535880" y="1409700"/>
          <a:ext cx="83566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0" name="Equation" r:id="rId3" imgW="83680300" imgH="49733200" progId="Equation.3">
                  <p:embed/>
                </p:oleObj>
              </mc:Choice>
              <mc:Fallback>
                <p:oleObj name="Equation" r:id="rId3" imgW="83680300" imgH="4973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0" y="1409700"/>
                        <a:ext cx="8356600" cy="497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6" name="Rectangle 6">
            <a:extLst>
              <a:ext uri="{FF2B5EF4-FFF2-40B4-BE49-F238E27FC236}">
                <a16:creationId xmlns:a16="http://schemas.microsoft.com/office/drawing/2014/main" id="{95EE62F9-F821-4B49-8DED-84DE6E696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Использование линейных дискриминантов Фишера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59212FC6-F439-6A46-B049-B9A6A7F2E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8229600" cy="1143001"/>
          </a:xfrm>
        </p:spPr>
        <p:txBody>
          <a:bodyPr/>
          <a:lstStyle/>
          <a:p>
            <a:r>
              <a:rPr lang="ru" altLang="ru-RU" dirty="0"/>
              <a:t>Персептрон</a:t>
            </a: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00659A40-4EBF-7645-ADF4-A9716669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3140968"/>
            <a:ext cx="8507288" cy="37170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1600" dirty="0"/>
              <a:t>«Персептроны» представляют собой целое семейство обучающихся машин, но стандартный тип состоит из слоя фиксированных нелинейных базисных функций, за которым следует простая линейная дискриминантная функция.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были введены в конце 1950-х годов и имели простую процедуру онлайн-обучения.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Об их способностях были сделаны громкие заявления. Это вызвало множество споров.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Исследователи символического ИИ подчеркивали его ограничения (в рамках идеологической кампании против действительных чисел, вероятностей и обучения)</a:t>
            </a:r>
          </a:p>
          <a:p>
            <a:pPr>
              <a:lnSpc>
                <a:spcPct val="80000"/>
              </a:lnSpc>
            </a:pPr>
            <a:r>
              <a:rPr lang="ru" altLang="ru-RU" sz="1600" dirty="0"/>
              <a:t>Машины опорных векторов </a:t>
            </a:r>
            <a:r>
              <a:rPr lang="en-US" altLang="ru-RU" sz="1600" dirty="0"/>
              <a:t>(Support Vector Machines)</a:t>
            </a:r>
            <a:r>
              <a:rPr lang="ru" altLang="ru-RU" sz="1600" dirty="0"/>
              <a:t>— это просто персептроны с умным способом выбора неадаптивных, нелинейных базисных функций и лучшей процедурой 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имеют те же ограничения, что и персептроны, в отношении того, какие типы функций они могут изучить.</a:t>
            </a:r>
          </a:p>
        </p:txBody>
      </p:sp>
      <p:pic>
        <p:nvPicPr>
          <p:cNvPr id="5" name="Picture 2" descr="Персептрон Розенблатта - машина, которая смогла обучаться">
            <a:extLst>
              <a:ext uri="{FF2B5EF4-FFF2-40B4-BE49-F238E27FC236}">
                <a16:creationId xmlns:a16="http://schemas.microsoft.com/office/drawing/2014/main" id="{C05B45F7-0482-6C49-93E1-43B2C231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6" y="836712"/>
            <a:ext cx="82296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44C5A-E9D1-EB4E-B7E9-0A784530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83" y="188640"/>
            <a:ext cx="8229600" cy="620688"/>
          </a:xfrm>
        </p:spPr>
        <p:txBody>
          <a:bodyPr/>
          <a:lstStyle/>
          <a:p>
            <a:r>
              <a:rPr lang="ru" altLang="ru-RU" dirty="0"/>
              <a:t>Персептрон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собой модель бинарной классификации, в которой входной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преобразуется с помощью нелинейного преобразования для получения вектора признаков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затем используется для построения обобщенной линейной модели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редполагаем, что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включает компонент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Нелинейная функция активации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задаётся ступенчатой функцией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Это связано с тем, что для персептрона удобнее использовать целевые значения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вместо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  <a:blipFill>
                <a:blip r:embed="rId2"/>
                <a:stretch>
                  <a:fillRect l="-770" t="-840" b="-302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7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9304A-F442-CE41-9FB5-7A479AF9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24" y="1004"/>
            <a:ext cx="8229600" cy="1143000"/>
          </a:xfrm>
        </p:spPr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рассматриваем функцию ошибки, называемую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критерием персептрона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щется весовой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такой, что входные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)&gt;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тогда как входные данные 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)&lt;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Учитывая схему кодирования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следует, что все входные данные должны удовлетворять: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критерий персептрона пытается минимизировать величину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всех неправильно классифицированных входных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ℳ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набор неправильно классифицированных шаблонов.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  <a:blipFill>
                <a:blip r:embed="rId2"/>
                <a:stretch>
                  <a:fillRect l="-770" t="-677" b="-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8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308F20F5-A329-2E4A-B9E0-82DF79D6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ru" altLang="ru-RU" sz="3200"/>
              <a:t>Что такое «линейная» классификация?</a:t>
            </a:r>
          </a:p>
        </p:txBody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18BAF1D4-45B6-9E4F-BBE9-BB84AE2D8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060825"/>
          </a:xfrm>
        </p:spPr>
        <p:txBody>
          <a:bodyPr/>
          <a:lstStyle/>
          <a:p>
            <a:r>
              <a:rPr lang="ru" altLang="ru-RU" sz="2000" dirty="0"/>
              <a:t>Классификация по своей сути нелинейна</a:t>
            </a:r>
          </a:p>
          <a:p>
            <a:pPr lvl="1"/>
            <a:r>
              <a:rPr lang="ru" altLang="ru-RU" sz="2000" dirty="0"/>
              <a:t>Он помещает неидентичные вещи в один и тот же класс, разница во входном векторе иногда приводит к нулевому изменению ответа </a:t>
            </a:r>
            <a:r>
              <a:rPr lang="ru" altLang="ru-RU" sz="2000" dirty="0">
                <a:solidFill>
                  <a:srgbClr val="0066FF"/>
                </a:solidFill>
              </a:rPr>
              <a:t>(к чему это приводит?)</a:t>
            </a:r>
          </a:p>
          <a:p>
            <a:r>
              <a:rPr lang="ru" altLang="ru-RU" sz="2000" dirty="0"/>
              <a:t>«Линейная классификация» означает, что часть, которая адаптируется, является линейной.</a:t>
            </a:r>
          </a:p>
          <a:p>
            <a:pPr lvl="1"/>
            <a:r>
              <a:rPr lang="ru" altLang="ru-RU" sz="2000" dirty="0"/>
              <a:t>За адаптивной частью следует фиксированная нелинейность.</a:t>
            </a:r>
          </a:p>
          <a:p>
            <a:pPr lvl="1"/>
            <a:r>
              <a:rPr lang="ru" altLang="ru-RU" sz="2000" dirty="0"/>
              <a:t>Ему также может предшествовать фиксированная нелинейность (например, нелинейные базисные функции).</a:t>
            </a:r>
          </a:p>
        </p:txBody>
      </p:sp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AEC0AAFC-3EF0-304F-9AC8-4CCB27ADE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4941888"/>
          <a:ext cx="67230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3" name="Equation" r:id="rId3" imgW="59397900" imgH="6146800" progId="Equation.3">
                  <p:embed/>
                </p:oleObj>
              </mc:Choice>
              <mc:Fallback>
                <p:oleObj name="Equation" r:id="rId3" imgW="59397900" imgH="6146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4941888"/>
                        <a:ext cx="67230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Text Box 5">
            <a:extLst>
              <a:ext uri="{FF2B5EF4-FFF2-40B4-BE49-F238E27FC236}">
                <a16:creationId xmlns:a16="http://schemas.microsoft.com/office/drawing/2014/main" id="{E2E07B73-28A1-6C4B-9CF5-C817B7A96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6021388"/>
            <a:ext cx="187166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фиксированная нелинейная функция</a:t>
            </a:r>
          </a:p>
        </p:txBody>
      </p:sp>
      <p:sp>
        <p:nvSpPr>
          <p:cNvPr id="225286" name="Text Box 6">
            <a:extLst>
              <a:ext uri="{FF2B5EF4-FFF2-40B4-BE49-F238E27FC236}">
                <a16:creationId xmlns:a16="http://schemas.microsoft.com/office/drawing/2014/main" id="{4524B68A-A5E0-6047-99BB-EA9C954E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6040438"/>
            <a:ext cx="18716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адаптивная линейная функция</a:t>
            </a:r>
          </a:p>
        </p:txBody>
      </p:sp>
      <p:sp>
        <p:nvSpPr>
          <p:cNvPr id="225287" name="Line 7">
            <a:extLst>
              <a:ext uri="{FF2B5EF4-FFF2-40B4-BE49-F238E27FC236}">
                <a16:creationId xmlns:a16="http://schemas.microsoft.com/office/drawing/2014/main" id="{3AD271A0-73AE-054B-9BE3-051B7B522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5732463"/>
            <a:ext cx="0" cy="288925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8" name="Line 8">
            <a:extLst>
              <a:ext uri="{FF2B5EF4-FFF2-40B4-BE49-F238E27FC236}">
                <a16:creationId xmlns:a16="http://schemas.microsoft.com/office/drawing/2014/main" id="{058E6422-341A-2C47-9CB0-A19D8F5E62A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00338" y="5661025"/>
            <a:ext cx="71437" cy="28733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9" name="Line 9">
            <a:extLst>
              <a:ext uri="{FF2B5EF4-FFF2-40B4-BE49-F238E27FC236}">
                <a16:creationId xmlns:a16="http://schemas.microsoft.com/office/drawing/2014/main" id="{3A6D47A1-439D-8B4F-AB36-6B016F98D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662613"/>
            <a:ext cx="0" cy="287337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id="{3DB74AB5-BA52-9A49-B45B-81E9B53C0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86800" cy="1143000"/>
          </a:xfrm>
        </p:spPr>
        <p:txBody>
          <a:bodyPr/>
          <a:lstStyle/>
          <a:p>
            <a:r>
              <a:rPr lang="ru" altLang="ru-RU" sz="3200"/>
              <a:t>Процедура сходимости персептрона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36AE674C-BCF7-CE4B-A6D2-4140B329A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07413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Добавьте к каждому вектору признаков дополнительный компонент со значением 1. Вес «смещения» этого компонента равен минус пороговому значению. Теперь о пороговом значении можно забыть.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Выбирайте учебные случаи, используя любую политику, которая гарантирует, что каждый учебный случай будет выбран.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вывод правильный, оставьте его веса в покое.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0, а должен быть 1, добавьте вектор признаков к вектору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1, а должен быть 0, вычтите вектор признаков из вектора веса.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Это гарантирует нахождение набора весов, который даст правильный ответ на всем обучающем наборе, </a:t>
            </a:r>
            <a:r>
              <a:rPr lang="ru" altLang="ru-RU" sz="2000" dirty="0">
                <a:solidFill>
                  <a:srgbClr val="FF0000"/>
                </a:solidFill>
              </a:rPr>
              <a:t>если такой набор существует.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Нет необходимости выбирать скорость обучения.</a:t>
            </a:r>
          </a:p>
          <a:p>
            <a:pPr>
              <a:lnSpc>
                <a:spcPct val="90000"/>
              </a:lnSpc>
            </a:pPr>
            <a:endParaRPr lang="en-US" alt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8543FB45-9272-F34F-B10B-B8A99FF3F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Естественный способ попытаться доказать сходимость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59EF6660-6452-1A4C-A74A-DB6F947AF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51831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Очевидный подход — записать функцию ошибки и попытаться показать, что каждый шаг процедуры обучения уменьшает ошибку.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Для стохастического онлайн-обучения мы хотели бы показать, что каждый шаг уменьшает ожидаемую ошибку, где ожидание касается выбора обучающих случаев.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не может быть квадратичная ошибка, поскольку размер обновления не зависит от размера ошибки.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В учебнике в качестве меры погрешности пытаются использовать сумму расстояний на неправильной стороне поверхности принятия решений.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В результате был сделан вывод о том, что процедура сходимости персептрона не гарантирует снижения общей ошибки </a:t>
            </a:r>
            <a:r>
              <a:rPr lang="ru" altLang="ru-RU" sz="2000" i="1" dirty="0"/>
              <a:t>на каждом шаге</a:t>
            </a:r>
            <a:r>
              <a:rPr lang="ru" altLang="ru-RU" sz="2000" dirty="0"/>
              <a:t>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Это справедливо для данной функции ошибки, даже если существует набор весов, дающий правильный ответ для каждого случая обучения.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>
            <a:extLst>
              <a:ext uri="{FF2B5EF4-FFF2-40B4-BE49-F238E27FC236}">
                <a16:creationId xmlns:a16="http://schemas.microsoft.com/office/drawing/2014/main" id="{EE13BFD3-8F25-1E49-B334-807D90247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6025" y="97637"/>
            <a:ext cx="8229600" cy="431652"/>
          </a:xfrm>
        </p:spPr>
        <p:txBody>
          <a:bodyPr/>
          <a:lstStyle/>
          <a:p>
            <a:r>
              <a:rPr lang="ru" altLang="ru-RU" sz="2800" dirty="0"/>
              <a:t>Вес и пространство данных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1673D-44FA-AE43-935F-FF0558105256}"/>
              </a:ext>
            </a:extLst>
          </p:cNvPr>
          <p:cNvSpPr txBox="1"/>
          <p:nvPr/>
        </p:nvSpPr>
        <p:spPr>
          <a:xfrm>
            <a:off x="683568" y="5155404"/>
            <a:ext cx="78592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effectLst/>
                <a:latin typeface="Fd629057-Identity-H"/>
              </a:rPr>
              <a:t>Сходимость алгоритма обучения персептрона, на которой показаны точки из двух классов {красного и синего) в двухмерном пространстве признаков </a:t>
            </a:r>
            <a:r>
              <a:rPr lang="ru-RU" sz="1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(ф1, ф2)</a:t>
            </a:r>
            <a:r>
              <a:rPr lang="ru-RU" sz="1600" dirty="0">
                <a:effectLst/>
                <a:latin typeface="Fd2560914-Identity-H"/>
              </a:rPr>
              <a:t>. </a:t>
            </a:r>
            <a:r>
              <a:rPr lang="ru-RU" sz="1100" dirty="0">
                <a:effectLst/>
                <a:latin typeface="Fd2561963-Identity-H"/>
              </a:rPr>
              <a:t>Слева </a:t>
            </a:r>
            <a:r>
              <a:rPr lang="ru-RU" sz="1050" dirty="0">
                <a:effectLst/>
                <a:latin typeface="Fd629057-Identity-H"/>
              </a:rPr>
              <a:t>вверху показан начальный вектор параметров </a:t>
            </a:r>
            <a:r>
              <a:rPr lang="en" sz="100" dirty="0">
                <a:effectLst/>
                <a:latin typeface="Fd2558666-Identity-H"/>
              </a:rPr>
              <a:t>w, </a:t>
            </a:r>
            <a:r>
              <a:rPr lang="ru-RU" sz="1050" dirty="0">
                <a:effectLst/>
                <a:latin typeface="Fd629057-Identity-H"/>
              </a:rPr>
              <a:t>представленный в виде черной стрелки вместе с соответствующей границей решения (черная линия), где стрелка указывает </a:t>
            </a:r>
            <a:r>
              <a:rPr lang="ru-RU" sz="1100" dirty="0">
                <a:effectLst/>
                <a:latin typeface="Fd2561963-Identity-H"/>
              </a:rPr>
              <a:t>на </a:t>
            </a:r>
            <a:r>
              <a:rPr lang="ru-RU" sz="1050" dirty="0">
                <a:effectLst/>
                <a:latin typeface="Fd629057-Identity-H"/>
              </a:rPr>
              <a:t>область принятия решения, которая классифицируется как принадлежащая к красному классу. Точка, обведенная зеленым кружком, классифицирована ошибочно, поэтому </a:t>
            </a:r>
            <a:r>
              <a:rPr lang="ru-RU" sz="1100" dirty="0">
                <a:effectLst/>
                <a:latin typeface="Fd2561963-Identity-H"/>
              </a:rPr>
              <a:t>ее </a:t>
            </a:r>
            <a:r>
              <a:rPr lang="ru-RU" sz="1050" dirty="0">
                <a:effectLst/>
                <a:latin typeface="Fd629057-Identity-H"/>
              </a:rPr>
              <a:t>вектор-функция добавляется к текущему вектору весов, что дает новую границу решения, показанную справа вверху. Слева внизу показана следующая ошибочная точка, обозначенная зеленым кружком, которую следует учесть, а ее вектор-функция снова добавляется к весовому вектору, давая границу решения, показанную </a:t>
            </a:r>
            <a:r>
              <a:rPr lang="ru-RU" sz="1100" dirty="0">
                <a:effectLst/>
                <a:latin typeface="Fd2561963-Identity-H"/>
              </a:rPr>
              <a:t>справа </a:t>
            </a:r>
            <a:r>
              <a:rPr lang="ru-RU" sz="1050" dirty="0">
                <a:effectLst/>
                <a:latin typeface="Fd629057-Identity-H"/>
              </a:rPr>
              <a:t>внизу, где все точки классифицированы правильно </a:t>
            </a:r>
            <a:endParaRPr lang="ru-RU" sz="10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37A5D-31CA-F44F-B227-BA9011FD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65" y="518000"/>
            <a:ext cx="2355120" cy="2355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6A2776-A91A-1140-968B-0C04CD25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76" y="518001"/>
            <a:ext cx="2355119" cy="235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C71842-2FE0-094F-AADD-B37EA964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5" y="2800284"/>
            <a:ext cx="2355120" cy="23551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C4D6CC-11F4-0443-B9E6-EE1A82EDD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76" y="2759109"/>
            <a:ext cx="2396295" cy="23962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2BCE0172-9792-874C-BE4A-5F515F8AB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41313"/>
            <a:ext cx="8686800" cy="1143000"/>
          </a:xfrm>
        </p:spPr>
        <p:txBody>
          <a:bodyPr/>
          <a:lstStyle/>
          <a:p>
            <a:r>
              <a:rPr lang="ru" altLang="ru-RU" dirty="0"/>
              <a:t>Лучший способ доказать сходимость </a:t>
            </a:r>
            <a:r>
              <a:rPr lang="ru" altLang="ru-RU" sz="2800" dirty="0"/>
              <a:t>(используя выпуклость решений в весовом пространстве)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84E9B968-49A2-1344-96CD-748AB68E0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435975" cy="42487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Очевидный тип функции ошибок измеряет расхождение между целевыми значениями и выходными данными модели.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Другой тип функции стоимости использует квадрат расстояния между текущими весами и допустимым набором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Используя эту функцию стоимости, можно показать, что каждый шаг процедуры уменьшает ошибку.</a:t>
            </a:r>
          </a:p>
          <a:p>
            <a:pPr lvl="2">
              <a:lnSpc>
                <a:spcPct val="90000"/>
              </a:lnSpc>
            </a:pPr>
            <a:r>
              <a:rPr lang="ru" altLang="ru-RU" sz="1800" dirty="0"/>
              <a:t>При условии, что существует набор допустимых весов.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Используя этот тип функции стоимости, процедуру можно легко обобщить на более чем два класса, используя правило принятия решений MAX.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505B8AE3-52BC-C44F-A609-C2F5DEDF3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Почему процедура обучения работает</a:t>
            </a:r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8EFCB667-1C31-F645-BF7D-5EF74F0AFA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5361" y="1372658"/>
            <a:ext cx="3671887" cy="5245100"/>
          </a:xfrm>
        </p:spPr>
        <p:txBody>
          <a:bodyPr/>
          <a:lstStyle/>
          <a:p>
            <a:r>
              <a:rPr lang="ru" altLang="ru-RU" sz="1800" dirty="0"/>
              <a:t>Рассмотрим квадрат расстояния между любым удовлетворительным весовым вектором и текущим весовым вектором.</a:t>
            </a:r>
          </a:p>
          <a:p>
            <a:pPr lvl="1"/>
            <a:r>
              <a:rPr lang="ru" altLang="ru-RU" sz="1800" dirty="0"/>
              <a:t>Каждый раз, когда персептрон совершает ошибку, алгоритм обучения уменьшает квадрат расстояния между текущим вектором веса и любым удовлетворительным вектором веса </a:t>
            </a:r>
            <a:r>
              <a:rPr lang="ru" altLang="ru-RU" sz="1800" dirty="0">
                <a:solidFill>
                  <a:schemeClr val="hlink"/>
                </a:solidFill>
              </a:rPr>
              <a:t>(если только он не пересекает плоскость принятия решений).</a:t>
            </a:r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E863773B-2290-414E-9A0A-F5017127F8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24300" y="1412875"/>
            <a:ext cx="5040313" cy="4525963"/>
          </a:xfrm>
        </p:spPr>
        <p:txBody>
          <a:bodyPr/>
          <a:lstStyle/>
          <a:p>
            <a:r>
              <a:rPr lang="ru" altLang="ru-RU" sz="2000" dirty="0"/>
              <a:t>Поэтому рассмотрим «вполне удовлетворительные» векторы веса, которые лежат в допустимой области с запасом, по крайней мере таким же большим, как и наибольшее обновление.</a:t>
            </a:r>
          </a:p>
          <a:p>
            <a:pPr lvl="1"/>
            <a:r>
              <a:rPr lang="ru" altLang="ru-RU" sz="2000" dirty="0"/>
              <a:t>Каждый раз, когда персептрон совершает ошибку, квадрат расстояния до всех этих весовых векторов всегда уменьшается по крайней мере на квадрат длины наименьшего вектора обновления.</a:t>
            </a:r>
          </a:p>
          <a:p>
            <a:endParaRPr lang="en-US" altLang="ru-RU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id="{4B074EE7-BBD3-7244-AE8A-D674BD001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Чему персептроны не могут научиться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E67B73EA-3757-5449-88A0-FBF5A9D35A9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5538"/>
            <a:ext cx="4787900" cy="41370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ru-RU" sz="2000" dirty="0"/>
          </a:p>
          <a:p>
            <a:pPr>
              <a:lnSpc>
                <a:spcPct val="90000"/>
              </a:lnSpc>
            </a:pPr>
            <a:r>
              <a:rPr lang="ru" altLang="ru-RU" sz="2000" dirty="0"/>
              <a:t>Адаптивная часть персептрона не может даже определить, имеют ли два однобитовых признака одинаковое значение!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</a:rPr>
              <a:t>Одинаковые </a:t>
            </a:r>
            <a:r>
              <a:rPr lang="ru" altLang="ru-RU" sz="2000" dirty="0"/>
              <a:t>: (1,1) </a:t>
            </a:r>
            <a:r>
              <a:rPr lang="ru" altLang="ru-RU" sz="2000" dirty="0">
                <a:sym typeface="Wingdings" pitchFamily="2" charset="2"/>
              </a:rPr>
              <a:t> 1; (0,0)  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  <a:sym typeface="Wingdings" pitchFamily="2" charset="2"/>
              </a:rPr>
              <a:t>Разные </a:t>
            </a:r>
            <a:r>
              <a:rPr lang="ru" altLang="ru-RU" sz="2000" dirty="0">
                <a:sym typeface="Wingdings" pitchFamily="2" charset="2"/>
              </a:rPr>
              <a:t>: (1,0)  0; (0,1)  0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Четыре пары «признак-выход» дают четыре неравенства, которые невозможно удовлетворить: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ym typeface="Wingdings" pitchFamily="2" charset="2"/>
              </a:rPr>
              <a:t>   </a:t>
            </a:r>
          </a:p>
        </p:txBody>
      </p:sp>
      <p:graphicFrame>
        <p:nvGraphicFramePr>
          <p:cNvPr id="268292" name="Object 4">
            <a:extLst>
              <a:ext uri="{FF2B5EF4-FFF2-40B4-BE49-F238E27FC236}">
                <a16:creationId xmlns:a16="http://schemas.microsoft.com/office/drawing/2014/main" id="{DB17B6DB-22E4-B44D-BA16-8593FB5D715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8490204"/>
              </p:ext>
            </p:extLst>
          </p:nvPr>
        </p:nvGraphicFramePr>
        <p:xfrm>
          <a:off x="951707" y="4316414"/>
          <a:ext cx="3024187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40" name="Equation" r:id="rId3" imgW="28384500" imgH="10528300" progId="Equation.3">
                  <p:embed/>
                </p:oleObj>
              </mc:Choice>
              <mc:Fallback>
                <p:oleObj name="Equation" r:id="rId3" imgW="283845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707" y="4316414"/>
                        <a:ext cx="3024187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3" name="Text Box 5">
            <a:extLst>
              <a:ext uri="{FF2B5EF4-FFF2-40B4-BE49-F238E27FC236}">
                <a16:creationId xmlns:a16="http://schemas.microsoft.com/office/drawing/2014/main" id="{52C8715C-E44C-9F48-B87E-D40343EF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819275"/>
            <a:ext cx="288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" altLang="ru-RU" sz="2400"/>
              <a:t>Пространство данных</a:t>
            </a:r>
          </a:p>
        </p:txBody>
      </p:sp>
      <p:sp>
        <p:nvSpPr>
          <p:cNvPr id="268294" name="Rectangle 6">
            <a:extLst>
              <a:ext uri="{FF2B5EF4-FFF2-40B4-BE49-F238E27FC236}">
                <a16:creationId xmlns:a16="http://schemas.microsoft.com/office/drawing/2014/main" id="{25393730-3193-9F41-A65D-9CF6D013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708275"/>
            <a:ext cx="2663825" cy="2520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295" name="Text Box 7">
            <a:extLst>
              <a:ext uri="{FF2B5EF4-FFF2-40B4-BE49-F238E27FC236}">
                <a16:creationId xmlns:a16="http://schemas.microsoft.com/office/drawing/2014/main" id="{013FD4EB-F70A-1944-989E-1D9B083C5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42093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0,1</a:t>
            </a:r>
          </a:p>
        </p:txBody>
      </p:sp>
      <p:sp>
        <p:nvSpPr>
          <p:cNvPr id="268296" name="Text Box 8">
            <a:extLst>
              <a:ext uri="{FF2B5EF4-FFF2-40B4-BE49-F238E27FC236}">
                <a16:creationId xmlns:a16="http://schemas.microsoft.com/office/drawing/2014/main" id="{62A0DD92-8C09-1A44-B0D0-6386BF385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15778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0,0</a:t>
            </a:r>
          </a:p>
        </p:txBody>
      </p:sp>
      <p:sp>
        <p:nvSpPr>
          <p:cNvPr id="268297" name="Text Box 9">
            <a:extLst>
              <a:ext uri="{FF2B5EF4-FFF2-40B4-BE49-F238E27FC236}">
                <a16:creationId xmlns:a16="http://schemas.microsoft.com/office/drawing/2014/main" id="{9F48D555-95AC-D045-AAB9-AD2317B3C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513238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1,0</a:t>
            </a:r>
          </a:p>
        </p:txBody>
      </p:sp>
      <p:sp>
        <p:nvSpPr>
          <p:cNvPr id="268298" name="Text Box 10">
            <a:extLst>
              <a:ext uri="{FF2B5EF4-FFF2-40B4-BE49-F238E27FC236}">
                <a16:creationId xmlns:a16="http://schemas.microsoft.com/office/drawing/2014/main" id="{ABE4687F-9172-A544-85A5-366F13D0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242093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1,1</a:t>
            </a:r>
          </a:p>
        </p:txBody>
      </p:sp>
      <p:sp>
        <p:nvSpPr>
          <p:cNvPr id="268299" name="Oval 11">
            <a:extLst>
              <a:ext uri="{FF2B5EF4-FFF2-40B4-BE49-F238E27FC236}">
                <a16:creationId xmlns:a16="http://schemas.microsoft.com/office/drawing/2014/main" id="{AF793EEE-3BF3-E649-8163-2FAE4CA2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2638425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0" name="Oval 12">
            <a:extLst>
              <a:ext uri="{FF2B5EF4-FFF2-40B4-BE49-F238E27FC236}">
                <a16:creationId xmlns:a16="http://schemas.microsoft.com/office/drawing/2014/main" id="{F5919236-5130-DB4C-AC9D-1CB80492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63683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1" name="Oval 13">
            <a:extLst>
              <a:ext uri="{FF2B5EF4-FFF2-40B4-BE49-F238E27FC236}">
                <a16:creationId xmlns:a16="http://schemas.microsoft.com/office/drawing/2014/main" id="{B3AD956F-1A85-2946-8CF7-A02C7A5E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515778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2" name="Oval 14">
            <a:extLst>
              <a:ext uri="{FF2B5EF4-FFF2-40B4-BE49-F238E27FC236}">
                <a16:creationId xmlns:a16="http://schemas.microsoft.com/office/drawing/2014/main" id="{9951A45C-FD53-2C47-A5F8-1B4CB694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515778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3" name="Line 15">
            <a:extLst>
              <a:ext uri="{FF2B5EF4-FFF2-40B4-BE49-F238E27FC236}">
                <a16:creationId xmlns:a16="http://schemas.microsoft.com/office/drawing/2014/main" id="{A3F71793-C8D1-7046-B510-557BED955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644900"/>
            <a:ext cx="381635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8304" name="Text Box 16">
            <a:extLst>
              <a:ext uri="{FF2B5EF4-FFF2-40B4-BE49-F238E27FC236}">
                <a16:creationId xmlns:a16="http://schemas.microsoft.com/office/drawing/2014/main" id="{ED6EF7CC-9113-FA4D-A3AE-A2FBCD6393A7}"/>
              </a:ext>
            </a:extLst>
          </p:cNvPr>
          <p:cNvSpPr txBox="1">
            <a:spLocks noChangeArrowheads="1"/>
          </p:cNvSpPr>
          <p:nvPr/>
        </p:nvSpPr>
        <p:spPr bwMode="auto">
          <a:xfrm rot="889701">
            <a:off x="4500823" y="3787746"/>
            <a:ext cx="24743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dirty="0">
                <a:solidFill>
                  <a:srgbClr val="3333CC"/>
                </a:solidFill>
              </a:rPr>
              <a:t>П</a:t>
            </a:r>
            <a:r>
              <a:rPr lang="ru" altLang="ru-RU" sz="2000" dirty="0">
                <a:solidFill>
                  <a:srgbClr val="3333CC"/>
                </a:solidFill>
              </a:rPr>
              <a:t>оверхность весов</a:t>
            </a:r>
          </a:p>
        </p:txBody>
      </p:sp>
      <p:sp>
        <p:nvSpPr>
          <p:cNvPr id="268305" name="Text Box 17">
            <a:extLst>
              <a:ext uri="{FF2B5EF4-FFF2-40B4-BE49-F238E27FC236}">
                <a16:creationId xmlns:a16="http://schemas.microsoft.com/office/drawing/2014/main" id="{671DBE8E-F430-B84C-97EC-D31AAB65B57D}"/>
              </a:ext>
            </a:extLst>
          </p:cNvPr>
          <p:cNvSpPr txBox="1">
            <a:spLocks noChangeArrowheads="1"/>
          </p:cNvSpPr>
          <p:nvPr/>
        </p:nvSpPr>
        <p:spPr bwMode="auto">
          <a:xfrm rot="864816">
            <a:off x="6924675" y="4022725"/>
            <a:ext cx="124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>
                <a:solidFill>
                  <a:srgbClr val="3333CC"/>
                </a:solidFill>
              </a:rPr>
              <a:t>выход =1</a:t>
            </a:r>
          </a:p>
          <a:p>
            <a:r>
              <a:rPr lang="ru" altLang="ru-RU" sz="2000">
                <a:solidFill>
                  <a:srgbClr val="3333CC"/>
                </a:solidFill>
              </a:rPr>
              <a:t>выход =0</a:t>
            </a:r>
          </a:p>
        </p:txBody>
      </p:sp>
      <p:sp>
        <p:nvSpPr>
          <p:cNvPr id="268306" name="Text Box 18">
            <a:extLst>
              <a:ext uri="{FF2B5EF4-FFF2-40B4-BE49-F238E27FC236}">
                <a16:creationId xmlns:a16="http://schemas.microsoft.com/office/drawing/2014/main" id="{617F64AC-94FF-494F-849C-64F24DCA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5" y="5881687"/>
            <a:ext cx="38115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 dirty="0">
                <a:solidFill>
                  <a:srgbClr val="FF0000"/>
                </a:solidFill>
              </a:rPr>
              <a:t>Положительные и отрицательные случаи</a:t>
            </a:r>
          </a:p>
          <a:p>
            <a:r>
              <a:rPr lang="ru" altLang="ru-RU" sz="2000" dirty="0">
                <a:solidFill>
                  <a:srgbClr val="FF0000"/>
                </a:solidFill>
              </a:rPr>
              <a:t>не могут быть разделены плоскостью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C3924089-069A-3B45-862B-8549E0E2A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Что умеют персептроны?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24B0A218-348A-4F4A-A8F8-20F25077D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0527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dirty="0"/>
              <a:t>Они могут решать задачи только в том случае, если закодированные вручную признаки преобразуют исходную задачу в линейно разделимую. Насколько это сложно?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проверки четности N-бит: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N признаков вида: Включены ли по крайней мере m бит?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Каждая функция должна учитывать </a:t>
            </a:r>
            <a:r>
              <a:rPr lang="ru" altLang="ru-RU" dirty="0">
                <a:solidFill>
                  <a:srgbClr val="FF0000"/>
                </a:solidFill>
              </a:rPr>
              <a:t>все </a:t>
            </a:r>
            <a:r>
              <a:rPr lang="ru" altLang="ru-RU" dirty="0"/>
              <a:t>компоненты входных данных.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на двумерную связность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экспоненциальное количество функций!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6FD4E03C-3CEA-4848-899A-9702CA0FD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r>
              <a:rPr lang="ru" altLang="ru-RU"/>
              <a:t>Задача проверки четности N-бит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78D40DC8-595C-524C-891E-12D37DB0A1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400"/>
              <a:t>Существует простое решение, требующее N скрытых единиц.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Каждый скрытый блок вычисляет, включено ли более M входов.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 линейно разделимая задача.</a:t>
            </a:r>
          </a:p>
          <a:p>
            <a:pPr>
              <a:lnSpc>
                <a:spcPct val="90000"/>
              </a:lnSpc>
            </a:pPr>
            <a:r>
              <a:rPr lang="ru" altLang="ru-RU" sz="2400"/>
              <a:t>Существует множество вариантов этого решения.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Этому можно научиться.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Он хорошо обобщает, если:</a:t>
            </a:r>
          </a:p>
        </p:txBody>
      </p:sp>
      <p:sp>
        <p:nvSpPr>
          <p:cNvPr id="272388" name="Oval 4">
            <a:extLst>
              <a:ext uri="{FF2B5EF4-FFF2-40B4-BE49-F238E27FC236}">
                <a16:creationId xmlns:a16="http://schemas.microsoft.com/office/drawing/2014/main" id="{B27189B4-1A9F-854C-82E2-DE0E838B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89" name="Oval 5">
            <a:extLst>
              <a:ext uri="{FF2B5EF4-FFF2-40B4-BE49-F238E27FC236}">
                <a16:creationId xmlns:a16="http://schemas.microsoft.com/office/drawing/2014/main" id="{8F45DD47-5DB0-3048-A8E7-10059E448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0" name="Oval 6">
            <a:extLst>
              <a:ext uri="{FF2B5EF4-FFF2-40B4-BE49-F238E27FC236}">
                <a16:creationId xmlns:a16="http://schemas.microsoft.com/office/drawing/2014/main" id="{9CA633BC-C5AB-C943-9087-B4F62557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1" name="Oval 7">
            <a:extLst>
              <a:ext uri="{FF2B5EF4-FFF2-40B4-BE49-F238E27FC236}">
                <a16:creationId xmlns:a16="http://schemas.microsoft.com/office/drawing/2014/main" id="{ACD0A3F9-183D-E446-ADF0-33700BDEB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2" name="Oval 8">
            <a:extLst>
              <a:ext uri="{FF2B5EF4-FFF2-40B4-BE49-F238E27FC236}">
                <a16:creationId xmlns:a16="http://schemas.microsoft.com/office/drawing/2014/main" id="{A0730547-B738-0040-AABA-B9E1584E1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3" name="Oval 9">
            <a:extLst>
              <a:ext uri="{FF2B5EF4-FFF2-40B4-BE49-F238E27FC236}">
                <a16:creationId xmlns:a16="http://schemas.microsoft.com/office/drawing/2014/main" id="{22843594-DC29-E94A-AC61-0E786529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4" name="Oval 10">
            <a:extLst>
              <a:ext uri="{FF2B5EF4-FFF2-40B4-BE49-F238E27FC236}">
                <a16:creationId xmlns:a16="http://schemas.microsoft.com/office/drawing/2014/main" id="{87CA7483-7197-904B-9061-7723EBF39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5" name="Oval 11">
            <a:extLst>
              <a:ext uri="{FF2B5EF4-FFF2-40B4-BE49-F238E27FC236}">
                <a16:creationId xmlns:a16="http://schemas.microsoft.com/office/drawing/2014/main" id="{4D26494B-89E2-7D48-9FAF-422553C4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6" name="Oval 12">
            <a:extLst>
              <a:ext uri="{FF2B5EF4-FFF2-40B4-BE49-F238E27FC236}">
                <a16:creationId xmlns:a16="http://schemas.microsoft.com/office/drawing/2014/main" id="{430E455A-4003-5446-B6B6-21B05D98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00213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cxnSp>
        <p:nvCxnSpPr>
          <p:cNvPr id="272397" name="AutoShape 13">
            <a:extLst>
              <a:ext uri="{FF2B5EF4-FFF2-40B4-BE49-F238E27FC236}">
                <a16:creationId xmlns:a16="http://schemas.microsoft.com/office/drawing/2014/main" id="{188CE5E3-C85E-F946-A4D4-DF6A6285A1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6825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8" name="AutoShape 14">
            <a:extLst>
              <a:ext uri="{FF2B5EF4-FFF2-40B4-BE49-F238E27FC236}">
                <a16:creationId xmlns:a16="http://schemas.microsoft.com/office/drawing/2014/main" id="{53A7C598-667D-2148-8755-E826E7CBD3FC}"/>
              </a:ext>
            </a:extLst>
          </p:cNvPr>
          <p:cNvCxnSpPr>
            <a:cxnSpLocks noChangeShapeType="1"/>
            <a:stCxn id="272392" idx="1"/>
            <a:endCxn id="272391" idx="4"/>
          </p:cNvCxnSpPr>
          <p:nvPr/>
        </p:nvCxnSpPr>
        <p:spPr bwMode="auto">
          <a:xfrm flipH="1" flipV="1">
            <a:off x="5111750" y="407670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9" name="AutoShape 15">
            <a:extLst>
              <a:ext uri="{FF2B5EF4-FFF2-40B4-BE49-F238E27FC236}">
                <a16:creationId xmlns:a16="http://schemas.microsoft.com/office/drawing/2014/main" id="{0C8A8B91-8069-D64C-B3A1-DC69C642F0F7}"/>
              </a:ext>
            </a:extLst>
          </p:cNvPr>
          <p:cNvCxnSpPr>
            <a:cxnSpLocks noChangeShapeType="1"/>
            <a:stCxn id="272393" idx="0"/>
            <a:endCxn id="272391" idx="5"/>
          </p:cNvCxnSpPr>
          <p:nvPr/>
        </p:nvCxnSpPr>
        <p:spPr bwMode="auto">
          <a:xfrm flipH="1" flipV="1">
            <a:off x="5340350" y="3981450"/>
            <a:ext cx="19304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0" name="AutoShape 16">
            <a:extLst>
              <a:ext uri="{FF2B5EF4-FFF2-40B4-BE49-F238E27FC236}">
                <a16:creationId xmlns:a16="http://schemas.microsoft.com/office/drawing/2014/main" id="{D483E61A-FCBF-C94B-9550-26E8AED42388}"/>
              </a:ext>
            </a:extLst>
          </p:cNvPr>
          <p:cNvCxnSpPr>
            <a:cxnSpLocks noChangeShapeType="1"/>
            <a:stCxn id="272394" idx="0"/>
            <a:endCxn id="272391" idx="5"/>
          </p:cNvCxnSpPr>
          <p:nvPr/>
        </p:nvCxnSpPr>
        <p:spPr bwMode="auto">
          <a:xfrm flipH="1" flipV="1">
            <a:off x="5340350" y="3981450"/>
            <a:ext cx="28686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1" name="AutoShape 17">
            <a:extLst>
              <a:ext uri="{FF2B5EF4-FFF2-40B4-BE49-F238E27FC236}">
                <a16:creationId xmlns:a16="http://schemas.microsoft.com/office/drawing/2014/main" id="{6F47D159-4421-EB4B-A1AB-A72AE49DA75C}"/>
              </a:ext>
            </a:extLst>
          </p:cNvPr>
          <p:cNvCxnSpPr>
            <a:cxnSpLocks noChangeShapeType="1"/>
            <a:stCxn id="272395" idx="0"/>
            <a:endCxn id="272388" idx="3"/>
          </p:cNvCxnSpPr>
          <p:nvPr/>
        </p:nvCxnSpPr>
        <p:spPr bwMode="auto">
          <a:xfrm flipV="1">
            <a:off x="51117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2" name="AutoShape 18">
            <a:extLst>
              <a:ext uri="{FF2B5EF4-FFF2-40B4-BE49-F238E27FC236}">
                <a16:creationId xmlns:a16="http://schemas.microsoft.com/office/drawing/2014/main" id="{67FCC919-9963-4243-860E-04B343D5A24B}"/>
              </a:ext>
            </a:extLst>
          </p:cNvPr>
          <p:cNvCxnSpPr>
            <a:cxnSpLocks noChangeShapeType="1"/>
            <a:stCxn id="272392" idx="0"/>
            <a:endCxn id="272388" idx="4"/>
          </p:cNvCxnSpPr>
          <p:nvPr/>
        </p:nvCxnSpPr>
        <p:spPr bwMode="auto">
          <a:xfrm flipV="1">
            <a:off x="6191250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3" name="AutoShape 19">
            <a:extLst>
              <a:ext uri="{FF2B5EF4-FFF2-40B4-BE49-F238E27FC236}">
                <a16:creationId xmlns:a16="http://schemas.microsoft.com/office/drawing/2014/main" id="{4C937F71-12E1-A943-A913-105E95E463E6}"/>
              </a:ext>
            </a:extLst>
          </p:cNvPr>
          <p:cNvCxnSpPr>
            <a:cxnSpLocks noChangeShapeType="1"/>
            <a:stCxn id="272393" idx="0"/>
            <a:endCxn id="272388" idx="5"/>
          </p:cNvCxnSpPr>
          <p:nvPr/>
        </p:nvCxnSpPr>
        <p:spPr bwMode="auto">
          <a:xfrm flipH="1" flipV="1">
            <a:off x="64198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4" name="AutoShape 20">
            <a:extLst>
              <a:ext uri="{FF2B5EF4-FFF2-40B4-BE49-F238E27FC236}">
                <a16:creationId xmlns:a16="http://schemas.microsoft.com/office/drawing/2014/main" id="{7F3DBAC8-BA3F-EC41-BEC4-91629E34E814}"/>
              </a:ext>
            </a:extLst>
          </p:cNvPr>
          <p:cNvCxnSpPr>
            <a:cxnSpLocks noChangeShapeType="1"/>
            <a:stCxn id="272394" idx="0"/>
            <a:endCxn id="272388" idx="5"/>
          </p:cNvCxnSpPr>
          <p:nvPr/>
        </p:nvCxnSpPr>
        <p:spPr bwMode="auto">
          <a:xfrm flipH="1" flipV="1">
            <a:off x="6419850" y="3981450"/>
            <a:ext cx="17891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05" name="Text Box 21">
            <a:extLst>
              <a:ext uri="{FF2B5EF4-FFF2-40B4-BE49-F238E27FC236}">
                <a16:creationId xmlns:a16="http://schemas.microsoft.com/office/drawing/2014/main" id="{19FD9BD9-968B-0240-8E26-2CC3C4CE0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0438"/>
            <a:ext cx="4824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72406" name="Text Box 22">
            <a:extLst>
              <a:ext uri="{FF2B5EF4-FFF2-40B4-BE49-F238E27FC236}">
                <a16:creationId xmlns:a16="http://schemas.microsoft.com/office/drawing/2014/main" id="{C626C719-CEB2-E842-AA0B-175C7A726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486150"/>
            <a:ext cx="4176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&gt;0        &gt;1       &gt;2     &gt;3</a:t>
            </a:r>
          </a:p>
        </p:txBody>
      </p:sp>
      <p:cxnSp>
        <p:nvCxnSpPr>
          <p:cNvPr id="272407" name="AutoShape 23">
            <a:extLst>
              <a:ext uri="{FF2B5EF4-FFF2-40B4-BE49-F238E27FC236}">
                <a16:creationId xmlns:a16="http://schemas.microsoft.com/office/drawing/2014/main" id="{0F1E7DF7-CC85-8343-A1A5-28980C9D5CDD}"/>
              </a:ext>
            </a:extLst>
          </p:cNvPr>
          <p:cNvCxnSpPr>
            <a:cxnSpLocks noChangeShapeType="1"/>
            <a:stCxn id="272391" idx="0"/>
            <a:endCxn id="272396" idx="3"/>
          </p:cNvCxnSpPr>
          <p:nvPr/>
        </p:nvCxnSpPr>
        <p:spPr bwMode="auto">
          <a:xfrm flipV="1">
            <a:off x="5111750" y="2252663"/>
            <a:ext cx="1355725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8" name="AutoShape 24">
            <a:extLst>
              <a:ext uri="{FF2B5EF4-FFF2-40B4-BE49-F238E27FC236}">
                <a16:creationId xmlns:a16="http://schemas.microsoft.com/office/drawing/2014/main" id="{BE488393-E0E5-F348-A2AE-C39AABB6EC0E}"/>
              </a:ext>
            </a:extLst>
          </p:cNvPr>
          <p:cNvCxnSpPr>
            <a:cxnSpLocks noChangeShapeType="1"/>
            <a:stCxn id="272388" idx="0"/>
            <a:endCxn id="272396" idx="4"/>
          </p:cNvCxnSpPr>
          <p:nvPr/>
        </p:nvCxnSpPr>
        <p:spPr bwMode="auto">
          <a:xfrm flipV="1">
            <a:off x="6191250" y="2347913"/>
            <a:ext cx="50482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9" name="AutoShape 25">
            <a:extLst>
              <a:ext uri="{FF2B5EF4-FFF2-40B4-BE49-F238E27FC236}">
                <a16:creationId xmlns:a16="http://schemas.microsoft.com/office/drawing/2014/main" id="{CA1ED926-186B-6B4D-9DE8-F37B48AD4367}"/>
              </a:ext>
            </a:extLst>
          </p:cNvPr>
          <p:cNvCxnSpPr>
            <a:cxnSpLocks noChangeShapeType="1"/>
            <a:stCxn id="272389" idx="0"/>
            <a:endCxn id="272396" idx="4"/>
          </p:cNvCxnSpPr>
          <p:nvPr/>
        </p:nvCxnSpPr>
        <p:spPr bwMode="auto">
          <a:xfrm flipH="1" flipV="1">
            <a:off x="6696075" y="2347913"/>
            <a:ext cx="57467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10" name="AutoShape 26">
            <a:extLst>
              <a:ext uri="{FF2B5EF4-FFF2-40B4-BE49-F238E27FC236}">
                <a16:creationId xmlns:a16="http://schemas.microsoft.com/office/drawing/2014/main" id="{3B05596B-261B-9B42-8645-87A634EFA901}"/>
              </a:ext>
            </a:extLst>
          </p:cNvPr>
          <p:cNvCxnSpPr>
            <a:cxnSpLocks noChangeShapeType="1"/>
            <a:stCxn id="272390" idx="0"/>
            <a:endCxn id="272396" idx="5"/>
          </p:cNvCxnSpPr>
          <p:nvPr/>
        </p:nvCxnSpPr>
        <p:spPr bwMode="auto">
          <a:xfrm flipH="1" flipV="1">
            <a:off x="6924675" y="2252663"/>
            <a:ext cx="1284288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11" name="Line 27">
            <a:extLst>
              <a:ext uri="{FF2B5EF4-FFF2-40B4-BE49-F238E27FC236}">
                <a16:creationId xmlns:a16="http://schemas.microsoft.com/office/drawing/2014/main" id="{7D56A628-4B44-214D-9085-3A04C6031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19891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2412" name="Text Box 28">
            <a:extLst>
              <a:ext uri="{FF2B5EF4-FFF2-40B4-BE49-F238E27FC236}">
                <a16:creationId xmlns:a16="http://schemas.microsoft.com/office/drawing/2014/main" id="{D24B9464-F036-8E41-86FF-F7823187E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636838"/>
            <a:ext cx="352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 dirty="0"/>
              <a:t> -2     +2        -2     +2</a:t>
            </a:r>
          </a:p>
        </p:txBody>
      </p:sp>
      <p:sp>
        <p:nvSpPr>
          <p:cNvPr id="272413" name="Text Box 29">
            <a:extLst>
              <a:ext uri="{FF2B5EF4-FFF2-40B4-BE49-F238E27FC236}">
                <a16:creationId xmlns:a16="http://schemas.microsoft.com/office/drawing/2014/main" id="{A2383238-2FE1-EB46-A523-E5D5D2AC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557338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/>
              <a:t>+1</a:t>
            </a:r>
          </a:p>
        </p:txBody>
      </p:sp>
      <p:sp>
        <p:nvSpPr>
          <p:cNvPr id="272414" name="Text Box 30">
            <a:extLst>
              <a:ext uri="{FF2B5EF4-FFF2-40B4-BE49-F238E27FC236}">
                <a16:creationId xmlns:a16="http://schemas.microsoft.com/office/drawing/2014/main" id="{AC2C5575-40F7-2947-AA9D-CB5D4A14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214938"/>
            <a:ext cx="4643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    1         0         1       0</a:t>
            </a:r>
          </a:p>
        </p:txBody>
      </p:sp>
      <p:sp>
        <p:nvSpPr>
          <p:cNvPr id="272415" name="Text Box 31">
            <a:extLst>
              <a:ext uri="{FF2B5EF4-FFF2-40B4-BE49-F238E27FC236}">
                <a16:creationId xmlns:a16="http://schemas.microsoft.com/office/drawing/2014/main" id="{94DC32C6-2C13-8744-96FD-F4803166E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773238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выход</a:t>
            </a:r>
          </a:p>
        </p:txBody>
      </p:sp>
      <p:sp>
        <p:nvSpPr>
          <p:cNvPr id="272416" name="Text Box 32">
            <a:extLst>
              <a:ext uri="{FF2B5EF4-FFF2-40B4-BE49-F238E27FC236}">
                <a16:creationId xmlns:a16="http://schemas.microsoft.com/office/drawing/2014/main" id="{08922766-284E-8B4D-8A13-185B3D47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805488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вход</a:t>
            </a:r>
          </a:p>
        </p:txBody>
      </p:sp>
      <p:graphicFrame>
        <p:nvGraphicFramePr>
          <p:cNvPr id="272417" name="Object 33">
            <a:extLst>
              <a:ext uri="{FF2B5EF4-FFF2-40B4-BE49-F238E27FC236}">
                <a16:creationId xmlns:a16="http://schemas.microsoft.com/office/drawing/2014/main" id="{067B7947-DFF4-0E44-A687-03A77EE47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06267"/>
              </p:ext>
            </p:extLst>
          </p:nvPr>
        </p:nvGraphicFramePr>
        <p:xfrm>
          <a:off x="2339752" y="6270625"/>
          <a:ext cx="1698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1" name="Equation" r:id="rId3" imgW="15214600" imgH="5270500" progId="Equation.3">
                  <p:embed/>
                </p:oleObj>
              </mc:Choice>
              <mc:Fallback>
                <p:oleObj name="Equation" r:id="rId3" imgW="15214600" imgH="52705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6270625"/>
                        <a:ext cx="16986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0E44B-802B-7543-B186-CBC232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Модели с линейными границами принятия решений возникают из простых предположений о распределении данных.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Генеративный подход моделирует условные плотности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также априорные распределения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использует их для вычисления апостериорной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теореме Байеса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связи с этим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задаче бинарной классификации определяется следующим образом:</a:t>
                </a:r>
                <a:r>
                  <a:rPr lang="ru-RU" dirty="0">
                    <a:effectLst/>
                  </a:rPr>
                  <a:t> 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  <a:blipFill>
                <a:blip r:embed="rId2"/>
                <a:stretch>
                  <a:fillRect l="-617" t="-538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8746F-91B8-3A41-8F14-F9C544D8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725144"/>
            <a:ext cx="2705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9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1EA79-801D-7249-A53E-511A2EF7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92"/>
            <a:ext cx="8229600" cy="1143000"/>
          </a:xfrm>
        </p:spPr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которая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может рассматриваться как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многоклассовое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обобщение логистической сигмоидальной функции.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также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1800" i="1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softmax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она представляет собой сглаженную версию функции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max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потому что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≫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 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  <a:blipFill>
                <a:blip r:embed="rId2"/>
                <a:stretch>
                  <a:fillRect l="-617" t="-538" r="-154"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03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DF0440E-25F4-9F47-B449-6872D78C7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Представление целевых значений для классификации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7C9D4A60-AE98-E84C-B249-4B4F2B0FE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600200"/>
            <a:ext cx="8507412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Если есть только два класса, мы обычно используем один действительный выходной сигнал, который имеет целевые значения 1 для «положительного» класса и 0 (или иногда -1) для другого класса.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классов целевым значением может быть вероятность положительного класса, а выход модели представляет собой вероятность, которую модель назначает положительному классу.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Если имеется N классов, мы часто используем вектор из N целевых значений, содержащий одну 1 для правильного класса и нули в остальных местах.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мы можем затем использовать вектор вероятностей классов в качестве целевого вектора.</a:t>
            </a:r>
          </a:p>
          <a:p>
            <a:pPr>
              <a:lnSpc>
                <a:spcPct val="90000"/>
              </a:lnSpc>
            </a:pPr>
            <a:endParaRPr lang="en-US" altLang="ru-RU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A0FA3-F9AF-F64F-AF8A-A266FD51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4"/>
            <a:ext cx="8229600" cy="1143000"/>
          </a:xfrm>
        </p:spPr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Гауссовские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могут быть использованы для моделирования непрерывных переменных. Предполагая, что все классы имеют одинаковую ковариационную матрицу, плотность распределения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  <a:blipFill>
                <a:blip r:embed="rId2"/>
                <a:stretch>
                  <a:fillRect l="-617" t="-763" b="-6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46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67650-CB6A-2247-AA2E-4DDEF6F4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априорные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входят через параметр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тем самым создавая параллельные сдвиги границы решения.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8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55454-6A0D-DF4C-B719-F88DAEC5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Ослабляя предположение об общей ковариационной матрице для классов, позволяя каждому классу иметь собственную ковариационную матрицу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мы получаем квадратичные функции от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приводит к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квадратичному дискриминанту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sz="3200" dirty="0">
                    <a:effectLst/>
                  </a:rPr>
                  <a:t> </a:t>
                </a:r>
                <a:endParaRPr lang="ru-RU" sz="32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  <a:blipFill>
                <a:blip r:embed="rId2"/>
                <a:stretch>
                  <a:fillRect l="-772" t="-2857" r="-309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9E5E9B-26C1-8744-897D-F8287239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7" y="3318850"/>
            <a:ext cx="3600400" cy="3600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3CEA13-E2E9-444F-AA23-A0A591CF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318850"/>
            <a:ext cx="3466728" cy="34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C51D7-B815-8141-9824-70FB4871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Вероятностная модель для нормального распределения</a:t>
            </a:r>
            <a:r>
              <a:rPr lang="en-US" sz="3200" dirty="0"/>
              <a:t> </a:t>
            </a:r>
            <a:r>
              <a:rPr lang="en-US" sz="3200" dirty="0" err="1"/>
              <a:t>д</a:t>
            </a:r>
            <a:r>
              <a:rPr lang="ru-RU" sz="3200" dirty="0"/>
              <a:t>ля нескольких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де</a:t>
                </a:r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Следовательно, мы видим, что для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классов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являются линейными функциями от 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поскольку квадратичные члены взаимно компенсируют друг друга из-за общих ковариаций.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b="-10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6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C1680-43EF-8C4F-9FBA-F047FD0F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Имея набор данных, включающий наблюдения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b="1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соответствующие метки классов, мы можем определить параметры условных плотностей классов и априорных вероятностей классов, используя метод максимального правдоподобия. Предположим, что нам дан набор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класс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обозначает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для точки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принадлежащей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 имеем: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7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3E59-46BB-4046-86C0-7115AEB8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огарифм правдоподобия 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4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)}=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Как и ожидалось, максимальная оценка правдоподобия для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просто доля точек в классе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7283" b="-131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4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95403-8229-D440-A003-4B6E5D64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/>
              <a:lstStyle/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limUpp>
                            <m:limUp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⇔</m:t>
                              </m:r>
                            </m:e>
                            <m:li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соответствующий результат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Наконец, решение для общей ковариационной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похоже на решение, полученное для многомерного </a:t>
                </a:r>
                <a:r>
                  <a:rPr lang="ru-RU" sz="14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распределения, где матрица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ru-RU" sz="14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определена. </a:t>
                </a:r>
              </a:p>
              <a:p>
                <a:pPr marL="0" indent="0">
                  <a:buNone/>
                </a:pPr>
                <a:r>
                  <a:rPr lang="ru-RU" sz="14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Подгонка гауссовых распределений к классам не является устойчивой к выбросам, поскольку оценка максимального правдоподобия гауссовой функции сама по себе не является устойчивой.</a:t>
                </a:r>
                <a:r>
                  <a:rPr lang="ru-RU" sz="1100" b="1" dirty="0">
                    <a:effectLst/>
                  </a:rPr>
                  <a:t> 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>
                <a:blip r:embed="rId2"/>
                <a:stretch>
                  <a:fillRect l="-309" t="-8939" b="-16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92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AB246-3DFC-A247-A77E-3A6C4A52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Дискретные признаки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случай дискретных бинарных значений признаков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При наличии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входных данных общее распределение будет соответствовать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независимым переменным. При использовании </a:t>
                </a:r>
                <a:r>
                  <a:rPr lang="ru-RU" sz="12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наивного байесовского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подхода мы имеем следующие функции плотности распределения, зависящие от класса: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𝑘𝑖</m:t>
                          </m:r>
                        </m:sub>
                      </m:sSub>
                      <m:sSup>
                        <m:s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классов, подставляя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более общем случае, когда дискретные переменные могут принимать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состояния, функции плотности распределения, зависящие от класса, 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𝑘𝑖𝑚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создаётся схема двоичного 1 в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кодирования, где только одно из значений равно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 все остальные равны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Таким образом, подставляя выражение выше в </a:t>
                </a:r>
                <a14:m>
                  <m:oMath xmlns:m="http://schemas.openxmlformats.org/officeDocument/2006/math"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4.63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t="-254" r="-154" b="-13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725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16A61-EFB2-3040-884F-FB8F92E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дискриминационные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Альтернативный подход, называемый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дискриминационным обучением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заключается в непосредственной максимизации функции правдоподобия, определенной через условное распределение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задачу бинарной классификации. При анализе генеративных подходов мы увидели, что при достаточно общих предположениях апостериорная вероятность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может быть выражена как логистический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сигмоид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действующий на линейную функцию входных векторов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или вектора признаков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 что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терминологии статистики эта модель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логистическая регрессия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хотя это модель классификации.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242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528D1-9897-8D4D-A7AF-6AE66894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Фиксированные базисные функции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398866-FA2B-204B-AF80-255B846A1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0" y="1474440"/>
            <a:ext cx="4114800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50A587-3D44-B347-8EA4-F667EB5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56" y="147444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5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2BB99C92-B3A8-6B4F-A7BA-EC53FB31C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Три подхода к классификации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D2F082B5-46D0-DE49-9271-6F2C6132C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507288" cy="5068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1800" dirty="0"/>
              <a:t>Используйте дискриминантные функции напрямую, без вероятностей: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Преобразовать входной вектор в одно или несколько действительных значений, чтобы можно было применить простую операцию (например, определение порога) для получения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Действительные значения следует выбирать так, чтобы максимально использовать полезную информацию о метке класса, содержащуюся в действительном значении.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Вывести условные вероятности классов: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Вычислите условную вероятность каждого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Затем примите решение, которое минимизирует некоторую функцию потерь.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Сравните вероятность ввода в отдельных, специфичных для класса, генеративных моделях.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Например, обучите многомерную гауссову функцию по входным векторам каждого класса и посмотрите, какая гауссова функция сделает вектор тестовых данных наиболее вероятным. </a:t>
            </a:r>
            <a:r>
              <a:rPr lang="ru" altLang="ru-RU" sz="1800" dirty="0">
                <a:solidFill>
                  <a:srgbClr val="0000CC"/>
                </a:solidFill>
              </a:rPr>
              <a:t>(Это лучший вариант?)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ru-RU" sz="1800" dirty="0"/>
          </a:p>
        </p:txBody>
      </p:sp>
      <p:graphicFrame>
        <p:nvGraphicFramePr>
          <p:cNvPr id="257028" name="Object 4">
            <a:extLst>
              <a:ext uri="{FF2B5EF4-FFF2-40B4-BE49-F238E27FC236}">
                <a16:creationId xmlns:a16="http://schemas.microsoft.com/office/drawing/2014/main" id="{84D4E57D-9411-194A-B1BD-91EFD440D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934994"/>
              </p:ext>
            </p:extLst>
          </p:nvPr>
        </p:nvGraphicFramePr>
        <p:xfrm>
          <a:off x="5364088" y="3059113"/>
          <a:ext cx="27368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2" name="Equation" r:id="rId3" imgW="24282400" imgH="5270500" progId="Equation.3">
                  <p:embed/>
                </p:oleObj>
              </mc:Choice>
              <mc:Fallback>
                <p:oleObj name="Equation" r:id="rId3" imgW="242824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059113"/>
                        <a:ext cx="27368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FAE7F-E9AC-244D-AD21-6EA81722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33"/>
            <a:ext cx="8229600" cy="1143000"/>
          </a:xfrm>
        </p:spPr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преимуществ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дискриминативного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подхода является то, что обычно требуется определять меньше адаптивных параметров. 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-мерного пространства признаков эта модель имеет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настраиваемые параметры. В отличие от этого, генеративная модель, использующая условные плотности гауссовых классов, использовала бы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средних значений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(общей) ковариационной матрицы.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спользуем метод максимального правдоподобия для определения параметров модели логистической регрессии. Для набора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Максимальное правдоподобие эквивалентно минимуму отрицательного логарифма правдоподобия, что дает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кросс-энтропии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l="-617" t="-559" r="-1080" b="-44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447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1577A-24C8-A348-9CCB-6E1AFB65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функция ошибок называется кросс-энтропией?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Перекрёстная энтропия для дискретных распределений вероятностей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nary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мы предполагаем, что целевые переменные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вероятности, принимающие только экстремальные значения 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распределение вероятностей,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интерпретировать как перекрёстную энтропию целевых переменных и апостериорного распределения вероятностей.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  <a:blipFill>
                <a:blip r:embed="rId2"/>
                <a:stretch>
                  <a:fillRect l="-592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86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A10D5-55B9-4746-B124-268A4D95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dirty="0"/>
              <a:t>Поиск весов в лог. </a:t>
            </a:r>
            <a:r>
              <a:rPr lang="ru-RU" dirty="0" err="1"/>
              <a:t>регресии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зяв градиент функции ошибки 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lim>
                          </m:limUpp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градиент имеет ту же форму, что и градиент функции ошибок суммы квадратов, однако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содержит нелинейную функцию. В этом случае мы можем использовать последовательный алгоритм (градиентного спуска) для оптимизации параметров.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  <a:blipFill>
                <a:blip r:embed="rId2"/>
                <a:stretch>
                  <a:fillRect l="-585" t="-6162" b="-14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940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44EBA-BC8F-0240-BD49-4EFC3A49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логистической регрессии аналитического решения больше не существует из-за нелинейности логистической сигмоидальной функции. Однако функция ошибки по-прежнему выпукла и может быть минимизирована эффективным итерационным методом, основанным на итеративной схеме оптимизации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Ньютона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Этот алгоритм использует локальное квадратичное приближение логарифмического правдоподобия и принимает вид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𝐇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— матрица Гессе, элементы которой содержат вторые производные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если мы применим алгоритм к модели линейной регрессии, мы получим стандартное решение методом наименьших квадратов.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759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3C2B9-8ADE-8446-8B9F-02D73211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Применяя обновление к функции ошибок кросс-энтропии для модели логистической регрессии,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𝐑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e/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3641" b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692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935F9-3160-444B-B8B3-1D791401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𝐇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диагональная матрица, элементы которой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формула обновления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гессиан зависит от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60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соответствует тому факту, что функция ошибки больше не является квадратичной. Таким образом, формулу обновления необходимо применять итеративно, каждый раз используя новый вектор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вычисления изменённой 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связи с этим алгоритм называется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итеративным методом наименьших квадратов с пересчетом весов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IRLS)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Элементы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можно интерпретировать как дисперсии, заданные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∈{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nary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limUpp>
                        <m:limUp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lim>
                          <m:sSup>
                            <m:sSupPr>
                              <m:ctrlP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lim>
                      </m:limUp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r="-617" b="-21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49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CEAC4-9088-CE45-AE01-F8D6199C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ru-RU" dirty="0"/>
              <a:t>Пробит-регрессия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6712"/>
                <a:ext cx="8229600" cy="5289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latin typeface="Fd1772405-Identity-H"/>
                  </a:rPr>
                  <a:t>Д</a:t>
                </a:r>
                <a:r>
                  <a:rPr lang="ru-RU" sz="1800" dirty="0">
                    <a:effectLst/>
                    <a:latin typeface="Fd1772405-Identity-H"/>
                  </a:rPr>
                  <a:t>ля </a:t>
                </a:r>
                <a:r>
                  <a:rPr lang="ru-RU" sz="1800" dirty="0">
                    <a:effectLst/>
                    <a:latin typeface="Fd665974-Identity-H"/>
                  </a:rPr>
                  <a:t>многих условных по классу плотностей вероятности, принадлежащих экспоненциальному семейству, полученные апостериорные ве­роятности классов определяются логистическим (или </a:t>
                </a:r>
                <a:r>
                  <a:rPr lang="en" sz="1800" dirty="0" err="1">
                    <a:effectLst/>
                    <a:latin typeface="Fd721004-Identity-H"/>
                  </a:rPr>
                  <a:t>softmax</a:t>
                </a:r>
                <a:r>
                  <a:rPr lang="en" sz="1800" dirty="0">
                    <a:effectLst/>
                    <a:latin typeface="Fd721004-Identity-H"/>
                  </a:rPr>
                  <a:t>) </a:t>
                </a:r>
                <a:r>
                  <a:rPr lang="ru-RU" sz="1800" dirty="0">
                    <a:effectLst/>
                    <a:latin typeface="Fd665974-Identity-H"/>
                  </a:rPr>
                  <a:t>преобразованием, действующим на линейную функцию признаков. Однако не все виды условной по классу плотности вероятности приводят к такой простой форме для апосте­риорных вероятностей (например, если условные по классу плотности вероятно­сти</a:t>
                </a:r>
                <a:r>
                  <a:rPr lang="ru-RU" sz="1800" dirty="0"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моделируются с использованием смесей нормальных распределений). Это говорит о том, что, возможно, стоит изучить другие типы дискриминантных вероятностных моделей.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en-US" sz="1800" dirty="0" err="1">
                    <a:latin typeface="Fd665974-Identity-H"/>
                  </a:rPr>
                  <a:t>г</a:t>
                </a:r>
                <a:r>
                  <a:rPr lang="ru-RU" sz="1800" dirty="0">
                    <a:latin typeface="Fd665974-Identity-H"/>
                  </a:rPr>
                  <a:t>де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ru-RU" sz="18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a</a:t>
                </a:r>
                <a:r>
                  <a:rPr lang="en-US" sz="1800" dirty="0">
                    <a:effectLst/>
                    <a:latin typeface="Fd665974-Identity-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– </a:t>
                </a:r>
                <a:r>
                  <a:rPr lang="ru-RU" sz="1800" dirty="0">
                    <a:effectLst/>
                    <a:latin typeface="Fd665974-Identity-H"/>
                  </a:rPr>
                  <a:t>функция активации</a:t>
                </a:r>
                <a:r>
                  <a:rPr lang="en-US" sz="1800" dirty="0">
                    <a:latin typeface="Fd665974-Identity-H"/>
                  </a:rPr>
                  <a:t>. </a:t>
                </a:r>
                <a:r>
                  <a:rPr lang="en-US" sz="1800" dirty="0" err="1">
                    <a:latin typeface="Fd665974-Identity-H"/>
                  </a:rPr>
                  <a:t>Ц</a:t>
                </a:r>
                <a:r>
                  <a:rPr lang="ru-RU" sz="1800" dirty="0">
                    <a:latin typeface="Fd665974-Identity-H"/>
                  </a:rPr>
                  <a:t>елевое значение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latin typeface="Fd665974-Identity-H"/>
                  </a:rPr>
                  <a:t>задается согласно формуле:</a:t>
                </a: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если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Fd665974-Identity-H"/>
                  </a:rPr>
                  <a:t>Тогда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665974-Identity-H"/>
                  </a:rPr>
                  <a:t>Частный случай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sz="1600" dirty="0">
                    <a:effectLst/>
                    <a:latin typeface="Fd665974-Identity-H"/>
                  </a:rPr>
                  <a:t> - </a:t>
                </a:r>
                <a:r>
                  <a:rPr lang="ru-RU" sz="1600" dirty="0">
                    <a:latin typeface="Fd665974-Identity-H"/>
                  </a:rPr>
                  <a:t>о</a:t>
                </a:r>
                <a:r>
                  <a:rPr lang="ru-RU" sz="1600" dirty="0">
                    <a:effectLst/>
                    <a:latin typeface="Fd665974-Identity-H"/>
                  </a:rPr>
                  <a:t>братная пробит-функция</a:t>
                </a: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721004-Identity-H"/>
                  </a:rPr>
                  <a:t>Обобщенная линейная модель, основанная на пробит-функции активации, назы­</a:t>
                </a:r>
                <a:r>
                  <a:rPr lang="ru-RU" sz="1600" dirty="0">
                    <a:effectLst/>
                    <a:latin typeface="Fd2024191-Identity-H"/>
                  </a:rPr>
                  <a:t>вается </a:t>
                </a:r>
                <a:r>
                  <a:rPr lang="ru-RU" sz="1600" dirty="0">
                    <a:effectLst/>
                    <a:latin typeface="Fd2042035-Identity-H"/>
                  </a:rPr>
                  <a:t>пробит-регрессией.</a:t>
                </a:r>
                <a:br>
                  <a:rPr lang="ru-RU" sz="1600" dirty="0">
                    <a:effectLst/>
                    <a:latin typeface="Fd2042035-Identity-H"/>
                  </a:rPr>
                </a:br>
                <a:endParaRPr lang="ru-RU" sz="1050" dirty="0"/>
              </a:p>
              <a:p>
                <a:pPr marL="0" indent="0">
                  <a:buNone/>
                </a:pPr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6712"/>
                <a:ext cx="8229600" cy="5289451"/>
              </a:xfrm>
              <a:blipFill>
                <a:blip r:embed="rId2"/>
                <a:stretch>
                  <a:fillRect l="-617" t="-478" r="-309" b="-17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979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7D86D-471A-1447-98EC-4FB3F92A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ошибки измерений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effectLst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правильной разметки.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26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37D84-23FE-1947-9F11-F037083B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Байесовская 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8B612A-3D1A-FC4E-A2F2-2E23CEBD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Fd721004-Identity-H"/>
              </a:rPr>
              <a:t>Точный байесовский вывод </a:t>
            </a:r>
            <a:r>
              <a:rPr lang="ru-RU" sz="1800" dirty="0">
                <a:effectLst/>
                <a:latin typeface="Fd961903-Identity-H"/>
              </a:rPr>
              <a:t>для </a:t>
            </a:r>
            <a:r>
              <a:rPr lang="ru-RU" sz="1800" dirty="0">
                <a:effectLst/>
                <a:latin typeface="Fd721004-Identity-H"/>
              </a:rPr>
              <a:t>логистической регрессии невозможен. </a:t>
            </a:r>
            <a:r>
              <a:rPr lang="ru-RU" sz="1800" dirty="0">
                <a:effectLst/>
                <a:latin typeface="Fd665974-Identity-H"/>
              </a:rPr>
              <a:t>В </a:t>
            </a:r>
            <a:r>
              <a:rPr lang="ru-RU" sz="1800" dirty="0">
                <a:effectLst/>
                <a:latin typeface="Fd721004-Identity-H"/>
              </a:rPr>
              <a:t>частности, вы­числение апостериорного распределения требует нормировки произведения априорного распределения и функции правдоподобия, которая сама по себе со­ держит произведение логистических </a:t>
            </a:r>
            <a:r>
              <a:rPr lang="ru-RU" sz="1800" dirty="0" err="1">
                <a:effectLst/>
                <a:latin typeface="Fd721004-Identity-H"/>
              </a:rPr>
              <a:t>сигмоид</a:t>
            </a:r>
            <a:r>
              <a:rPr lang="ru-RU" sz="1800" dirty="0">
                <a:effectLst/>
                <a:latin typeface="Fd721004-Identity-H"/>
              </a:rPr>
              <a:t>, по одной для каждой точки наблюдения. Вычисление прогностического распределения также невозможно. </a:t>
            </a:r>
            <a:endParaRPr lang="en-US" sz="1800" dirty="0">
              <a:effectLst/>
              <a:latin typeface="Fd721004-Identity-H"/>
            </a:endParaRPr>
          </a:p>
          <a:p>
            <a:pPr marL="0" indent="0">
              <a:buNone/>
            </a:pPr>
            <a:r>
              <a:rPr lang="ru-RU" sz="1800" dirty="0">
                <a:latin typeface="Fd721004-Identity-H"/>
              </a:rPr>
              <a:t>В</a:t>
            </a:r>
            <a:r>
              <a:rPr lang="ru-RU" sz="1800" dirty="0">
                <a:effectLst/>
                <a:latin typeface="Fd721004-Identity-H"/>
              </a:rPr>
              <a:t>озможно применение аппроксимации Лапласа к проблеме байесов­ской логистической регрессии.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49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AC104-093B-7A4C-BBD4-38C3E9F7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представление для апостериорного распределения параметров, поэтому мы используем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(сопряженное) априорное распределение в общей форме,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– фиксированные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гиперпараметры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апостериорная функция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)∝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Взяв натуральный логарифм с обеих сторон и подставив вместо него априорную вероятность и вероятность, получаем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</m:e>
                      </m:nary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)}+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8" name="Picture 4">
            <a:extLst>
              <a:ext uri="{FF2B5EF4-FFF2-40B4-BE49-F238E27FC236}">
                <a16:creationId xmlns:a16="http://schemas.microsoft.com/office/drawing/2014/main" id="{E8859AD7-5EF7-A64C-AEA9-A96684C3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3225"/>
            <a:ext cx="8207375" cy="64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10" name="Text Box 6">
            <a:extLst>
              <a:ext uri="{FF2B5EF4-FFF2-40B4-BE49-F238E27FC236}">
                <a16:creationId xmlns:a16="http://schemas.microsoft.com/office/drawing/2014/main" id="{86EF3638-67D2-1D41-8D2E-F7F957A0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76250"/>
            <a:ext cx="395922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600" dirty="0"/>
              <a:t>Плоская поверхность решений в пространстве данных для простой линейной дискриминантной функции:</a:t>
            </a:r>
            <a:r>
              <a:rPr lang="ru" altLang="ru-RU" sz="1800" dirty="0"/>
              <a:t> </a:t>
            </a:r>
          </a:p>
        </p:txBody>
      </p:sp>
      <p:graphicFrame>
        <p:nvGraphicFramePr>
          <p:cNvPr id="226311" name="Object 7">
            <a:extLst>
              <a:ext uri="{FF2B5EF4-FFF2-40B4-BE49-F238E27FC236}">
                <a16:creationId xmlns:a16="http://schemas.microsoft.com/office/drawing/2014/main" id="{F9126770-E4E2-184C-BAB4-25A3A3FF74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608138"/>
          <a:ext cx="23622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5" name="Equation" r:id="rId4" imgW="19596100" imgH="6146800" progId="Equation.3">
                  <p:embed/>
                </p:oleObj>
              </mc:Choice>
              <mc:Fallback>
                <p:oleObj name="Equation" r:id="rId4" imgW="19596100" imgH="6146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08138"/>
                        <a:ext cx="23622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8797-B00F-6B47-B64C-AB6209DA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тобы получить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гауссовскую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аппроксимацию апостериорной вероятности, сначала максимизируем апостериорную вероятность, чтобы получить решение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которое соответствует среднему значению аппроксимированной гауссовой вероятности. Ковариационная матрица затем задаётся матрицей Гессе отрицательного логарифмического правдоподобия: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∇∇ln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мы используем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4.97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Таким образом,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приближение апостериорной функции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6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C1D2A-DE20-C24E-8A8B-AE2CC13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AB39CB-3FE7-0F46-81F6-40B29202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1" y="1481715"/>
            <a:ext cx="4441444" cy="331544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853ED-339C-BB4F-B64E-12511E97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02" y="1481715"/>
            <a:ext cx="4441444" cy="33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BC92A-D4E1-D44A-9B59-E21A1B42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Прогностическое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D0EBB9-29C2-774F-BF0A-E3A7413AC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Прогностическое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распределение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учитывая новый вектор признаков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𝑢𝑛𝑠𝑒𝑒𝑛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получается путем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маргинализации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 апостериорному распределению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𝗍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которое аппроксимируется формулой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 что,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𝑢𝑛𝑠𝑒𝑒𝑛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)=∫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𝑢𝑛𝑠𝑒𝑒𝑛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≈∫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Вычисление этого интеграла довольно сложно и требует значительного количества шагов. Подробнее см. соответствующий раздел книги. Окончательное приближенное предсказательное распределение имеет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𝑢𝑛𝑠𝑒𝑒𝑛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𝜅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𝜅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8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𝑀𝐴𝑃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𝑢𝑛𝑠𝑒𝑒𝑛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𝑢𝑛𝑠𝑒𝑒𝑛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𝑢𝑛𝑠𝑒𝑒𝑛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D0EBB9-29C2-774F-BF0A-E3A7413AC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529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52FCE-EADB-DA4E-BF9F-3F9DBDC9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Прогностическое распределение</a:t>
            </a:r>
          </a:p>
        </p:txBody>
      </p:sp>
      <p:pic>
        <p:nvPicPr>
          <p:cNvPr id="4" name="Picture" descr="png">
            <a:extLst>
              <a:ext uri="{FF2B5EF4-FFF2-40B4-BE49-F238E27FC236}">
                <a16:creationId xmlns:a16="http://schemas.microsoft.com/office/drawing/2014/main" id="{360F2B02-3D9F-C243-8F59-01395C2A4B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46300" y="1951831"/>
            <a:ext cx="4851400" cy="382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424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633022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70503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3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650443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93" y="404813"/>
            <a:ext cx="7561014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  <a:blipFill>
                <a:blip r:embed="rId2"/>
                <a:stretch>
                  <a:fillRect l="-1148" t="-1813" r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EC480-1650-4340-9A95-E0B7777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метрик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FB0484-1891-4C41-97EF-8A442CD6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Модель 1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=0.34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=0.48, </a:t>
            </a:r>
            <a:r>
              <a:rPr lang="en" sz="2400" dirty="0"/>
              <a:t>precision</a:t>
            </a:r>
            <a:r>
              <a:rPr lang="ru-RU" sz="2400" dirty="0"/>
              <a:t>=0.21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=0.95</a:t>
            </a:r>
          </a:p>
          <a:p>
            <a:pPr marL="0" indent="0">
              <a:buNone/>
            </a:pPr>
            <a:r>
              <a:rPr lang="ru-RU" sz="2400" dirty="0"/>
              <a:t>[[51 </a:t>
            </a:r>
            <a:r>
              <a:rPr lang="en-US" sz="2400" dirty="0"/>
              <a:t>  </a:t>
            </a:r>
            <a:r>
              <a:rPr lang="ru-RU" sz="2400" dirty="0"/>
              <a:t>77] </a:t>
            </a:r>
          </a:p>
          <a:p>
            <a:pPr marL="0" indent="0">
              <a:buNone/>
            </a:pPr>
            <a:r>
              <a:rPr lang="ru-RU" sz="2400" dirty="0"/>
              <a:t> [ 1 </a:t>
            </a:r>
            <a:r>
              <a:rPr lang="en-US" sz="2400" dirty="0"/>
              <a:t>   </a:t>
            </a:r>
            <a:r>
              <a:rPr lang="ru-RU" sz="2400" dirty="0"/>
              <a:t>20]] 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Модель 2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=0.54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=0.82, </a:t>
            </a:r>
            <a:r>
              <a:rPr lang="en" sz="2400" dirty="0"/>
              <a:t>precision</a:t>
            </a:r>
            <a:r>
              <a:rPr lang="ru-RU" sz="2400" dirty="0"/>
              <a:t>= 0.42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=0.76</a:t>
            </a:r>
          </a:p>
          <a:p>
            <a:pPr marL="0" indent="0">
              <a:buNone/>
            </a:pPr>
            <a:r>
              <a:rPr lang="ru-RU" sz="2400" dirty="0"/>
              <a:t>[[106 </a:t>
            </a:r>
            <a:r>
              <a:rPr lang="en-US" sz="2400" dirty="0"/>
              <a:t> </a:t>
            </a:r>
            <a:r>
              <a:rPr lang="ru-RU" sz="2400" dirty="0"/>
              <a:t>22] </a:t>
            </a:r>
          </a:p>
          <a:p>
            <a:pPr marL="0" indent="0">
              <a:buNone/>
            </a:pPr>
            <a:r>
              <a:rPr lang="ru-RU" sz="2400" dirty="0"/>
              <a:t>[ 5 </a:t>
            </a:r>
            <a:r>
              <a:rPr lang="en-US" sz="2400" dirty="0"/>
              <a:t>     </a:t>
            </a:r>
            <a:r>
              <a:rPr lang="ru-RU" sz="2400" dirty="0"/>
              <a:t>16]]</a:t>
            </a:r>
          </a:p>
        </p:txBody>
      </p:sp>
    </p:spTree>
    <p:extLst>
      <p:ext uri="{BB962C8B-B14F-4D97-AF65-F5344CB8AC3E}">
        <p14:creationId xmlns:p14="http://schemas.microsoft.com/office/powerpoint/2010/main" val="316157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CDB06024-8112-514D-B26A-E2738D377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Напоминание: три разных пространства, которые легко спутать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899E37BF-5EDD-9945-9F86-69879ACCA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весу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#веса </a:t>
            </a:r>
            <a:r>
              <a:rPr lang="ru" altLang="ru-RU" sz="1800" dirty="0">
                <a:solidFill>
                  <a:srgbClr val="0000CC"/>
                </a:solidFill>
              </a:rPr>
              <a:t>+1</a:t>
            </a:r>
            <a:r>
              <a:rPr lang="ru" altLang="ru-RU" sz="2000" dirty="0"/>
              <a:t> </a:t>
            </a:r>
            <a:r>
              <a:rPr lang="ru" altLang="ru-RU" sz="1800" dirty="0">
                <a:solidFill>
                  <a:srgbClr val="0066FF"/>
                </a:solidFill>
              </a:rPr>
              <a:t>дополнительное измерение для потери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данных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входному значению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данных. Поверхность решения — это плоскость.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размерность вектора данных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«Пространство случая»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учебному случаю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присваивает скалярное значение каждому обучающему случаю.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Таким образом, он может представлять одномерные цели или может представлять значение одного входного компонента по всем обучающим данным.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#кейсы обучения</a:t>
            </a:r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C42D2B28-BAAA-BD4F-97BF-51D47D53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Дискриминантные функции для N&gt;2 классов</a:t>
            </a:r>
          </a:p>
        </p:txBody>
      </p:sp>
      <p:sp>
        <p:nvSpPr>
          <p:cNvPr id="258051" name="Rectangle 3">
            <a:extLst>
              <a:ext uri="{FF2B5EF4-FFF2-40B4-BE49-F238E27FC236}">
                <a16:creationId xmlns:a16="http://schemas.microsoft.com/office/drawing/2014/main" id="{36A912C4-5AA6-0241-9790-C15C5AC58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/>
              <a:t>Одной из возможностей является использование N двусторонних дискриминантных функций.</a:t>
            </a:r>
          </a:p>
          <a:p>
            <a:pPr lvl="1"/>
            <a:r>
              <a:rPr lang="ru" altLang="ru-RU"/>
              <a:t>Каждая функция отличает один класс от остальных.</a:t>
            </a:r>
          </a:p>
          <a:p>
            <a:r>
              <a:rPr lang="ru" altLang="ru-RU"/>
              <a:t>Другая возможность — использовать N(N-1)/2 двусторонних дискриминантных функций.</a:t>
            </a:r>
          </a:p>
          <a:p>
            <a:pPr lvl="1"/>
            <a:r>
              <a:rPr lang="ru" altLang="ru-RU"/>
              <a:t>Каждая функция различает два конкретных класса.</a:t>
            </a:r>
          </a:p>
          <a:p>
            <a:r>
              <a:rPr lang="ru" altLang="ru-RU"/>
              <a:t>Оба эти метода имеют проблемы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4" name="Rectangle 6">
            <a:extLst>
              <a:ext uri="{FF2B5EF4-FFF2-40B4-BE49-F238E27FC236}">
                <a16:creationId xmlns:a16="http://schemas.microsoft.com/office/drawing/2014/main" id="{1961B1F4-A92C-C34B-886F-12BE18C68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/>
              <a:t>Проблемы с многоклассовыми дискриминантными функциями</a:t>
            </a:r>
          </a:p>
        </p:txBody>
      </p:sp>
      <p:pic>
        <p:nvPicPr>
          <p:cNvPr id="227332" name="Picture 4">
            <a:extLst>
              <a:ext uri="{FF2B5EF4-FFF2-40B4-BE49-F238E27FC236}">
                <a16:creationId xmlns:a16="http://schemas.microsoft.com/office/drawing/2014/main" id="{EAE4B446-258B-5A43-9D82-B979ED5F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362075"/>
            <a:ext cx="4103687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333" name="Picture 5">
            <a:extLst>
              <a:ext uri="{FF2B5EF4-FFF2-40B4-BE49-F238E27FC236}">
                <a16:creationId xmlns:a16="http://schemas.microsoft.com/office/drawing/2014/main" id="{2F859095-1B2B-904A-AB51-E21FA2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400175"/>
            <a:ext cx="395128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5" name="Text Box 7">
            <a:extLst>
              <a:ext uri="{FF2B5EF4-FFF2-40B4-BE49-F238E27FC236}">
                <a16:creationId xmlns:a16="http://schemas.microsoft.com/office/drawing/2014/main" id="{069DB96F-4DD3-2442-B288-B251B4D84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805488"/>
            <a:ext cx="2520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Более одного хорошего ответа</a:t>
            </a:r>
          </a:p>
        </p:txBody>
      </p:sp>
      <p:sp>
        <p:nvSpPr>
          <p:cNvPr id="227337" name="Text Box 9">
            <a:extLst>
              <a:ext uri="{FF2B5EF4-FFF2-40B4-BE49-F238E27FC236}">
                <a16:creationId xmlns:a16="http://schemas.microsoft.com/office/drawing/2014/main" id="{3EE0159B-7E6A-F64F-A317-7C6F6423F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2" y="5567699"/>
            <a:ext cx="36718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Двусторонние предпочтения не обязательно должны быть транзитивными!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7D0D3451-6CD0-534D-9B0D-FF5755154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Простое решение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3B707C22-30A4-0846-915D-36EF343D69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ru" altLang="ru-RU" sz="2000" dirty="0"/>
              <a:t>Используйте </a:t>
            </a:r>
            <a:r>
              <a:rPr lang="ru" alt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ru" altLang="ru-RU" sz="2000" dirty="0"/>
              <a:t> дискриминантных функций и выберите максимальную.</a:t>
            </a:r>
          </a:p>
          <a:p>
            <a:pPr lvl="1"/>
            <a:r>
              <a:rPr lang="ru" altLang="ru-RU" sz="2000" dirty="0"/>
              <a:t>Это гарантированно даст последовательные и выпуклые области решений, если </a:t>
            </a:r>
            <a:r>
              <a:rPr lang="ru" altLang="ru-RU" sz="2000" i="1" dirty="0"/>
              <a:t>y</a:t>
            </a:r>
            <a:r>
              <a:rPr lang="ru" altLang="ru-RU" sz="2000" dirty="0"/>
              <a:t> линейна.</a:t>
            </a:r>
          </a:p>
        </p:txBody>
      </p:sp>
      <p:pic>
        <p:nvPicPr>
          <p:cNvPr id="259076" name="Picture 4">
            <a:extLst>
              <a:ext uri="{FF2B5EF4-FFF2-40B4-BE49-F238E27FC236}">
                <a16:creationId xmlns:a16="http://schemas.microsoft.com/office/drawing/2014/main" id="{252E7706-278B-BC4E-AF62-D83FD8E7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400175"/>
            <a:ext cx="388778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9077" name="Object 5">
            <a:extLst>
              <a:ext uri="{FF2B5EF4-FFF2-40B4-BE49-F238E27FC236}">
                <a16:creationId xmlns:a16="http://schemas.microsoft.com/office/drawing/2014/main" id="{30B32F78-6750-3B4E-9DF6-0804114E2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32314"/>
              </p:ext>
            </p:extLst>
          </p:nvPr>
        </p:nvGraphicFramePr>
        <p:xfrm>
          <a:off x="1059657" y="4450346"/>
          <a:ext cx="69850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46" name="Equation" r:id="rId4" imgW="63779400" imgH="16675100" progId="Equation.3">
                  <p:embed/>
                </p:oleObj>
              </mc:Choice>
              <mc:Fallback>
                <p:oleObj name="Equation" r:id="rId4" imgW="637794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657" y="4450346"/>
                        <a:ext cx="69850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7">
            <a:extLst>
              <a:ext uri="{FF2B5EF4-FFF2-40B4-BE49-F238E27FC236}">
                <a16:creationId xmlns:a16="http://schemas.microsoft.com/office/drawing/2014/main" id="{EBE5044C-29F5-D446-AF56-7CFEC2522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21691"/>
              </p:ext>
            </p:extLst>
          </p:nvPr>
        </p:nvGraphicFramePr>
        <p:xfrm>
          <a:off x="2960688" y="1460553"/>
          <a:ext cx="19002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47" name="Equation" r:id="rId6" imgW="17843500" imgH="5562600" progId="Equation.3">
                  <p:embed/>
                </p:oleObj>
              </mc:Choice>
              <mc:Fallback>
                <p:oleObj name="Equation" r:id="rId6" imgW="17843500" imgH="556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1460553"/>
                        <a:ext cx="19002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F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7856</TotalTime>
  <Words>4520</Words>
  <Application>Microsoft Macintosh PowerPoint</Application>
  <PresentationFormat>Экран (4:3)</PresentationFormat>
  <Paragraphs>341</Paragraphs>
  <Slides>57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72" baseType="lpstr">
      <vt:lpstr>Aptos</vt:lpstr>
      <vt:lpstr>Arial</vt:lpstr>
      <vt:lpstr>Cambria Math</vt:lpstr>
      <vt:lpstr>Fd1772405-Identity-H</vt:lpstr>
      <vt:lpstr>Fd2024191-Identity-H</vt:lpstr>
      <vt:lpstr>Fd2042035-Identity-H</vt:lpstr>
      <vt:lpstr>Fd2558666-Identity-H</vt:lpstr>
      <vt:lpstr>Fd2560914-Identity-H</vt:lpstr>
      <vt:lpstr>Fd2561963-Identity-H</vt:lpstr>
      <vt:lpstr>Fd629057-Identity-H</vt:lpstr>
      <vt:lpstr>Fd665974-Identity-H</vt:lpstr>
      <vt:lpstr>Fd721004-Identity-H</vt:lpstr>
      <vt:lpstr>Fd961903-Identity-H</vt:lpstr>
      <vt:lpstr>Default Design</vt:lpstr>
      <vt:lpstr>Equation</vt:lpstr>
      <vt:lpstr>  Линейные модели классификации</vt:lpstr>
      <vt:lpstr>Что такое «линейная» классификация?</vt:lpstr>
      <vt:lpstr>Представление целевых значений для классификации</vt:lpstr>
      <vt:lpstr>Три подхода к классификации</vt:lpstr>
      <vt:lpstr>Презентация PowerPoint</vt:lpstr>
      <vt:lpstr>Напоминание: три разных пространства, которые легко спутать</vt:lpstr>
      <vt:lpstr>Дискриминантные функции для N&gt;2 классов</vt:lpstr>
      <vt:lpstr>Проблемы с многоклассовыми дискриминантными функциями</vt:lpstr>
      <vt:lpstr>Простое решение</vt:lpstr>
      <vt:lpstr>Использование метода наименьших квадратов для классификации</vt:lpstr>
      <vt:lpstr>Проблемы с использованием наименьших квадратов для классификации</vt:lpstr>
      <vt:lpstr>Другой пример, когда регрессия наименьших квадратов дает плохие поверхности решений</vt:lpstr>
      <vt:lpstr>Линейный дискриминант Фишера</vt:lpstr>
      <vt:lpstr>Рисунок, демонстрирующий преимущество линейного дискриминанта Фишера</vt:lpstr>
      <vt:lpstr>Математика линейных дискриминантов Фишера</vt:lpstr>
      <vt:lpstr>Использование линейных дискриминантов Фишера</vt:lpstr>
      <vt:lpstr>Персептрон</vt:lpstr>
      <vt:lpstr>Персептрон</vt:lpstr>
      <vt:lpstr>Функция ошибки</vt:lpstr>
      <vt:lpstr>Процедура сходимости персептрона</vt:lpstr>
      <vt:lpstr>Естественный способ попытаться доказать сходимость</vt:lpstr>
      <vt:lpstr>Вес и пространство данных</vt:lpstr>
      <vt:lpstr>Лучший способ доказать сходимость (используя выпуклость решений в весовом пространстве)</vt:lpstr>
      <vt:lpstr>Почему процедура обучения работает</vt:lpstr>
      <vt:lpstr>Чему персептроны не могут научиться</vt:lpstr>
      <vt:lpstr>Что умеют персептроны?</vt:lpstr>
      <vt:lpstr>Задача проверки четности N-бит</vt:lpstr>
      <vt:lpstr>Вероятностные генеративные модели </vt:lpstr>
      <vt:lpstr>Вероятностные генеративные модели 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 для нескольких классов</vt:lpstr>
      <vt:lpstr>Решение методом максимального правдоподобия</vt:lpstr>
      <vt:lpstr>Решение методом максимального правдоподобия</vt:lpstr>
      <vt:lpstr>Решение методом максимального правдоподобия</vt:lpstr>
      <vt:lpstr>Дискретные признаки</vt:lpstr>
      <vt:lpstr>Вероятностные дискриминационные модели</vt:lpstr>
      <vt:lpstr>Фиксированные базисные функции</vt:lpstr>
      <vt:lpstr>Логистическая регрессия</vt:lpstr>
      <vt:lpstr>Почему функция ошибок называется кросс-энтропией?</vt:lpstr>
      <vt:lpstr>Поиск весов в лог. регресии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Пробит-регрессия</vt:lpstr>
      <vt:lpstr>Учет ошибки измерений</vt:lpstr>
      <vt:lpstr>Байесовская логистическая регрессия</vt:lpstr>
      <vt:lpstr>Приближение Лапласа</vt:lpstr>
      <vt:lpstr>Приближение Лапласа</vt:lpstr>
      <vt:lpstr>Приближение Лапласа</vt:lpstr>
      <vt:lpstr>Прогностическое распределение</vt:lpstr>
      <vt:lpstr>Прогностическое распределение</vt:lpstr>
      <vt:lpstr>Оценка качества  классификации</vt:lpstr>
      <vt:lpstr>Вопрос для самоконтроля</vt:lpstr>
      <vt:lpstr>Метрики качества классификации</vt:lpstr>
      <vt:lpstr>Сравнение метрик</vt:lpstr>
    </vt:vector>
  </TitlesOfParts>
  <Company>university of toronto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 hinton</dc:creator>
  <cp:lastModifiedBy>Microsoft Office User</cp:lastModifiedBy>
  <cp:revision>149</cp:revision>
  <dcterms:created xsi:type="dcterms:W3CDTF">2002-09-28T03:36:33Z</dcterms:created>
  <dcterms:modified xsi:type="dcterms:W3CDTF">2025-10-27T16:46:20Z</dcterms:modified>
</cp:coreProperties>
</file>